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3.xml" ContentType="application/vnd.openxmlformats-officedocument.presentationml.slideMaster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theme/theme7.xml" ContentType="application/vnd.openxmlformats-officedocument.theme+xml"/>
  <Override PartName="/ppt/theme/theme13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28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57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" Target="slides/slide1.xml"/><Relationship Id="rId18" Type="http://schemas.openxmlformats.org/officeDocument/2006/relationships/slide" Target="slides/slide2.xml"/><Relationship Id="rId19" Type="http://schemas.openxmlformats.org/officeDocument/2006/relationships/slide" Target="slides/slide3.xml"/><Relationship Id="rId20" Type="http://schemas.openxmlformats.org/officeDocument/2006/relationships/slide" Target="slides/slide4.xml"/><Relationship Id="rId21" Type="http://schemas.openxmlformats.org/officeDocument/2006/relationships/slide" Target="slides/slide5.xml"/><Relationship Id="rId22" Type="http://schemas.openxmlformats.org/officeDocument/2006/relationships/slide" Target="slides/slide6.xml"/><Relationship Id="rId23" Type="http://schemas.openxmlformats.org/officeDocument/2006/relationships/slide" Target="slides/slide7.xml"/><Relationship Id="rId24" Type="http://schemas.openxmlformats.org/officeDocument/2006/relationships/slide" Target="slides/slide8.xml"/><Relationship Id="rId25" Type="http://schemas.openxmlformats.org/officeDocument/2006/relationships/slide" Target="slides/slide9.xml"/><Relationship Id="rId26" Type="http://schemas.openxmlformats.org/officeDocument/2006/relationships/slide" Target="slides/slide10.xml"/><Relationship Id="rId27" Type="http://schemas.openxmlformats.org/officeDocument/2006/relationships/slide" Target="slides/slide11.xml"/><Relationship Id="rId28" Type="http://schemas.openxmlformats.org/officeDocument/2006/relationships/slide" Target="slides/slide12.xml"/><Relationship Id="rId29" Type="http://schemas.openxmlformats.org/officeDocument/2006/relationships/slide" Target="slides/slide13.xml"/><Relationship Id="rId30" Type="http://schemas.openxmlformats.org/officeDocument/2006/relationships/slide" Target="slides/slide14.xml"/><Relationship Id="rId31" Type="http://schemas.openxmlformats.org/officeDocument/2006/relationships/slide" Target="slides/slide15.xml"/><Relationship Id="rId32" Type="http://schemas.openxmlformats.org/officeDocument/2006/relationships/slide" Target="slides/slide16.xml"/><Relationship Id="rId33" Type="http://schemas.openxmlformats.org/officeDocument/2006/relationships/slide" Target="slides/slide17.xml"/><Relationship Id="rId34" Type="http://schemas.openxmlformats.org/officeDocument/2006/relationships/slide" Target="slides/slide18.xml"/><Relationship Id="rId35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ubTitle"/>
          </p:nvPr>
        </p:nvSpPr>
        <p:spPr>
          <a:xfrm>
            <a:off x="1375920" y="3092400"/>
            <a:ext cx="6392520" cy="310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subTitle"/>
          </p:nvPr>
        </p:nvSpPr>
        <p:spPr>
          <a:xfrm>
            <a:off x="1375920" y="3092400"/>
            <a:ext cx="6392520" cy="310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subTitle"/>
          </p:nvPr>
        </p:nvSpPr>
        <p:spPr>
          <a:xfrm>
            <a:off x="1375920" y="3092400"/>
            <a:ext cx="6392520" cy="310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subTitle"/>
          </p:nvPr>
        </p:nvSpPr>
        <p:spPr>
          <a:xfrm>
            <a:off x="1375920" y="3092400"/>
            <a:ext cx="6392520" cy="310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subTitle"/>
          </p:nvPr>
        </p:nvSpPr>
        <p:spPr>
          <a:xfrm>
            <a:off x="1375920" y="3092400"/>
            <a:ext cx="6392520" cy="310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subTitle"/>
          </p:nvPr>
        </p:nvSpPr>
        <p:spPr>
          <a:xfrm>
            <a:off x="1375920" y="3092400"/>
            <a:ext cx="6392520" cy="310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subTitle"/>
          </p:nvPr>
        </p:nvSpPr>
        <p:spPr>
          <a:xfrm>
            <a:off x="1375920" y="3092400"/>
            <a:ext cx="6392520" cy="310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1375920" y="3092400"/>
            <a:ext cx="6392520" cy="310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1375920" y="3092400"/>
            <a:ext cx="6392520" cy="310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ubTitle"/>
          </p:nvPr>
        </p:nvSpPr>
        <p:spPr>
          <a:xfrm>
            <a:off x="1375920" y="3092400"/>
            <a:ext cx="6392520" cy="310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ubTitle"/>
          </p:nvPr>
        </p:nvSpPr>
        <p:spPr>
          <a:xfrm>
            <a:off x="1375920" y="3092400"/>
            <a:ext cx="6392520" cy="310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375920" y="3092400"/>
            <a:ext cx="6392520" cy="310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ubTitle"/>
          </p:nvPr>
        </p:nvSpPr>
        <p:spPr>
          <a:xfrm>
            <a:off x="1375920" y="3092400"/>
            <a:ext cx="6392520" cy="310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ubTitle"/>
          </p:nvPr>
        </p:nvSpPr>
        <p:spPr>
          <a:xfrm>
            <a:off x="1375920" y="3092400"/>
            <a:ext cx="6392520" cy="310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ubTitle"/>
          </p:nvPr>
        </p:nvSpPr>
        <p:spPr>
          <a:xfrm>
            <a:off x="1375920" y="3092400"/>
            <a:ext cx="6392520" cy="310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76.xml"/><Relationship Id="rId13" Type="http://schemas.openxmlformats.org/officeDocument/2006/relationships/slideLayout" Target="../slideLayouts/slideLayout177.xml"/><Relationship Id="rId14" Type="http://schemas.openxmlformats.org/officeDocument/2006/relationships/slideLayout" Target="../slideLayouts/slideLayout178.xml"/><Relationship Id="rId15" Type="http://schemas.openxmlformats.org/officeDocument/2006/relationships/slideLayout" Target="../slideLayouts/slideLayout179.xml"/><Relationship Id="rId16" Type="http://schemas.openxmlformats.org/officeDocument/2006/relationships/slideLayout" Target="../slideLayouts/slideLayout18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88d3ce"/>
            </a:gs>
            <a:gs pos="100000">
              <a:srgbClr val="423864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8;p1" descr=""/>
          <p:cNvPicPr/>
          <p:nvPr/>
        </p:nvPicPr>
        <p:blipFill>
          <a:blip r:embed="rId2"/>
          <a:stretch/>
        </p:blipFill>
        <p:spPr>
          <a:xfrm>
            <a:off x="623520" y="0"/>
            <a:ext cx="7896600" cy="514332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375920" y="3092400"/>
            <a:ext cx="6392520" cy="6703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Google Shape;12;p2" descr=""/>
          <p:cNvPicPr/>
          <p:nvPr/>
        </p:nvPicPr>
        <p:blipFill>
          <a:blip r:embed="rId3"/>
          <a:stretch/>
        </p:blipFill>
        <p:spPr>
          <a:xfrm>
            <a:off x="0" y="-399600"/>
            <a:ext cx="9143640" cy="436896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88d3ce"/>
            </a:gs>
            <a:gs pos="100000">
              <a:srgbClr val="423864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8;p1" descr=""/>
          <p:cNvPicPr/>
          <p:nvPr/>
        </p:nvPicPr>
        <p:blipFill>
          <a:blip r:embed="rId2"/>
          <a:stretch/>
        </p:blipFill>
        <p:spPr>
          <a:xfrm>
            <a:off x="623520" y="0"/>
            <a:ext cx="7896600" cy="5143320"/>
          </a:xfrm>
          <a:prstGeom prst="rect">
            <a:avLst/>
          </a:prstGeom>
          <a:ln>
            <a:noFill/>
          </a:ln>
        </p:spPr>
      </p:pic>
      <p:pic>
        <p:nvPicPr>
          <p:cNvPr id="382" name="Google Shape;30;p4" descr=""/>
          <p:cNvPicPr/>
          <p:nvPr/>
        </p:nvPicPr>
        <p:blipFill>
          <a:blip r:embed="rId3"/>
          <a:stretch/>
        </p:blipFill>
        <p:spPr>
          <a:xfrm>
            <a:off x="0" y="0"/>
            <a:ext cx="2300400" cy="2075400"/>
          </a:xfrm>
          <a:prstGeom prst="rect">
            <a:avLst/>
          </a:prstGeom>
          <a:ln>
            <a:noFill/>
          </a:ln>
        </p:spPr>
      </p:pic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360" y="507240"/>
            <a:ext cx="8394480" cy="67032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88d3ce"/>
            </a:gs>
            <a:gs pos="100000">
              <a:srgbClr val="423864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8;p1" descr=""/>
          <p:cNvPicPr/>
          <p:nvPr/>
        </p:nvPicPr>
        <p:blipFill>
          <a:blip r:embed="rId2"/>
          <a:stretch/>
        </p:blipFill>
        <p:spPr>
          <a:xfrm>
            <a:off x="623520" y="0"/>
            <a:ext cx="7896600" cy="5143320"/>
          </a:xfrm>
          <a:prstGeom prst="rect">
            <a:avLst/>
          </a:prstGeom>
          <a:ln>
            <a:noFill/>
          </a:ln>
        </p:spPr>
      </p:pic>
      <p:pic>
        <p:nvPicPr>
          <p:cNvPr id="422" name="Google Shape;33;p5" descr=""/>
          <p:cNvPicPr/>
          <p:nvPr/>
        </p:nvPicPr>
        <p:blipFill>
          <a:blip r:embed="rId3"/>
          <a:stretch/>
        </p:blipFill>
        <p:spPr>
          <a:xfrm>
            <a:off x="0" y="-40680"/>
            <a:ext cx="1806480" cy="1629720"/>
          </a:xfrm>
          <a:prstGeom prst="rect">
            <a:avLst/>
          </a:prstGeom>
          <a:ln>
            <a:noFill/>
          </a:ln>
        </p:spPr>
      </p:pic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360" y="507240"/>
            <a:ext cx="8394480" cy="6703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6603120" y="2224080"/>
            <a:ext cx="2058120" cy="902520"/>
          </a:xfrm>
          <a:prstGeom prst="rect">
            <a:avLst/>
          </a:prstGeom>
          <a:noFill/>
          <a:ln w="2844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400" spc="-1" strike="noStrike">
                <a:solidFill>
                  <a:srgbClr val="000000"/>
                </a:solidFill>
                <a:latin typeface="Arial"/>
                <a:ea typeface="Arial"/>
              </a:rPr>
              <a:t>        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 type="title"/>
          </p:nvPr>
        </p:nvSpPr>
        <p:spPr>
          <a:xfrm>
            <a:off x="6786000" y="2341800"/>
            <a:ext cx="1692720" cy="4536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Squada One"/>
                <a:ea typeface="Squada One"/>
              </a:rPr>
              <a:t>xx%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CustomShape 4"/>
          <p:cNvSpPr/>
          <p:nvPr/>
        </p:nvSpPr>
        <p:spPr>
          <a:xfrm>
            <a:off x="4439160" y="2224080"/>
            <a:ext cx="2058120" cy="902520"/>
          </a:xfrm>
          <a:prstGeom prst="rect">
            <a:avLst/>
          </a:prstGeom>
          <a:noFill/>
          <a:ln w="2844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400" spc="-1" strike="noStrike">
                <a:solidFill>
                  <a:srgbClr val="000000"/>
                </a:solidFill>
                <a:latin typeface="Arial"/>
                <a:ea typeface="Arial"/>
              </a:rPr>
              <a:t>        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27" name="PlaceHolder 5"/>
          <p:cNvSpPr>
            <a:spLocks noGrp="1"/>
          </p:cNvSpPr>
          <p:nvPr>
            <p:ph type="title"/>
          </p:nvPr>
        </p:nvSpPr>
        <p:spPr>
          <a:xfrm>
            <a:off x="4621680" y="2341800"/>
            <a:ext cx="1692720" cy="4536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Squada One"/>
                <a:ea typeface="Squada One"/>
              </a:rPr>
              <a:t>xx%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CustomShape 6"/>
          <p:cNvSpPr/>
          <p:nvPr/>
        </p:nvSpPr>
        <p:spPr>
          <a:xfrm>
            <a:off x="6603120" y="3249000"/>
            <a:ext cx="2058120" cy="902520"/>
          </a:xfrm>
          <a:prstGeom prst="rect">
            <a:avLst/>
          </a:prstGeom>
          <a:noFill/>
          <a:ln w="2844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400" spc="-1" strike="noStrike">
                <a:solidFill>
                  <a:srgbClr val="000000"/>
                </a:solidFill>
                <a:latin typeface="Arial"/>
                <a:ea typeface="Arial"/>
              </a:rPr>
              <a:t>        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29" name="PlaceHolder 7"/>
          <p:cNvSpPr>
            <a:spLocks noGrp="1"/>
          </p:cNvSpPr>
          <p:nvPr>
            <p:ph type="title"/>
          </p:nvPr>
        </p:nvSpPr>
        <p:spPr>
          <a:xfrm>
            <a:off x="6786000" y="3366720"/>
            <a:ext cx="1692720" cy="4536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Squada One"/>
                <a:ea typeface="Squada One"/>
              </a:rPr>
              <a:t>xx%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CustomShape 8"/>
          <p:cNvSpPr/>
          <p:nvPr/>
        </p:nvSpPr>
        <p:spPr>
          <a:xfrm>
            <a:off x="4439160" y="3249000"/>
            <a:ext cx="2058120" cy="902520"/>
          </a:xfrm>
          <a:prstGeom prst="rect">
            <a:avLst/>
          </a:prstGeom>
          <a:noFill/>
          <a:ln w="2844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400" spc="-1" strike="noStrike">
                <a:solidFill>
                  <a:srgbClr val="000000"/>
                </a:solidFill>
                <a:latin typeface="Arial"/>
                <a:ea typeface="Arial"/>
              </a:rPr>
              <a:t>        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31" name="PlaceHolder 9"/>
          <p:cNvSpPr>
            <a:spLocks noGrp="1"/>
          </p:cNvSpPr>
          <p:nvPr>
            <p:ph type="title"/>
          </p:nvPr>
        </p:nvSpPr>
        <p:spPr>
          <a:xfrm>
            <a:off x="4621680" y="3366720"/>
            <a:ext cx="1692720" cy="4536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Squada One"/>
                <a:ea typeface="Squada One"/>
              </a:rPr>
              <a:t>xx%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CustomShape 10"/>
          <p:cNvSpPr/>
          <p:nvPr/>
        </p:nvSpPr>
        <p:spPr>
          <a:xfrm>
            <a:off x="1515960" y="1321200"/>
            <a:ext cx="2058120" cy="902520"/>
          </a:xfrm>
          <a:prstGeom prst="rect">
            <a:avLst/>
          </a:prstGeom>
          <a:noFill/>
          <a:ln w="2844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400" spc="-1" strike="noStrike">
                <a:solidFill>
                  <a:srgbClr val="000000"/>
                </a:solidFill>
                <a:latin typeface="Arial"/>
                <a:ea typeface="Arial"/>
              </a:rPr>
              <a:t>        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33" name="PlaceHolder 11"/>
          <p:cNvSpPr>
            <a:spLocks noGrp="1"/>
          </p:cNvSpPr>
          <p:nvPr>
            <p:ph type="title"/>
          </p:nvPr>
        </p:nvSpPr>
        <p:spPr>
          <a:xfrm>
            <a:off x="1698840" y="1438920"/>
            <a:ext cx="1692720" cy="4536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Squada One"/>
                <a:ea typeface="Squada One"/>
              </a:rPr>
              <a:t>xx%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1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88d3ce"/>
            </a:gs>
            <a:gs pos="100000">
              <a:srgbClr val="423864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8;p1" descr=""/>
          <p:cNvPicPr/>
          <p:nvPr/>
        </p:nvPicPr>
        <p:blipFill>
          <a:blip r:embed="rId2"/>
          <a:stretch/>
        </p:blipFill>
        <p:spPr>
          <a:xfrm>
            <a:off x="623520" y="0"/>
            <a:ext cx="7896600" cy="5143320"/>
          </a:xfrm>
          <a:prstGeom prst="rect">
            <a:avLst/>
          </a:prstGeom>
          <a:ln>
            <a:noFill/>
          </a:ln>
        </p:spPr>
      </p:pic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749520" y="507240"/>
            <a:ext cx="8394480" cy="67032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title"/>
          </p:nvPr>
        </p:nvSpPr>
        <p:spPr>
          <a:xfrm>
            <a:off x="1690560" y="1908360"/>
            <a:ext cx="262872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title"/>
          </p:nvPr>
        </p:nvSpPr>
        <p:spPr>
          <a:xfrm>
            <a:off x="1690560" y="3410280"/>
            <a:ext cx="262872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4"/>
          <p:cNvSpPr>
            <a:spLocks noGrp="1"/>
          </p:cNvSpPr>
          <p:nvPr>
            <p:ph type="title"/>
          </p:nvPr>
        </p:nvSpPr>
        <p:spPr>
          <a:xfrm>
            <a:off x="4824360" y="1908360"/>
            <a:ext cx="262872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PlaceHolder 5"/>
          <p:cNvSpPr>
            <a:spLocks noGrp="1"/>
          </p:cNvSpPr>
          <p:nvPr>
            <p:ph type="title"/>
          </p:nvPr>
        </p:nvSpPr>
        <p:spPr>
          <a:xfrm>
            <a:off x="4824360" y="3410280"/>
            <a:ext cx="262872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CustomShape 6"/>
          <p:cNvSpPr/>
          <p:nvPr/>
        </p:nvSpPr>
        <p:spPr>
          <a:xfrm>
            <a:off x="2273400" y="2110680"/>
            <a:ext cx="4596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7"/>
          <p:cNvSpPr/>
          <p:nvPr/>
        </p:nvSpPr>
        <p:spPr>
          <a:xfrm>
            <a:off x="2273400" y="3627360"/>
            <a:ext cx="4596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79" name="Google Shape;104;p13" descr=""/>
          <p:cNvPicPr/>
          <p:nvPr/>
        </p:nvPicPr>
        <p:blipFill>
          <a:blip r:embed="rId3"/>
          <a:stretch/>
        </p:blipFill>
        <p:spPr>
          <a:xfrm flipH="1">
            <a:off x="6843600" y="0"/>
            <a:ext cx="2300400" cy="2075400"/>
          </a:xfrm>
          <a:prstGeom prst="rect">
            <a:avLst/>
          </a:prstGeom>
          <a:ln>
            <a:noFill/>
          </a:ln>
        </p:spPr>
      </p:pic>
      <p:sp>
        <p:nvSpPr>
          <p:cNvPr id="480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88d3ce"/>
            </a:gs>
            <a:gs pos="100000">
              <a:srgbClr val="423864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8;p1" descr=""/>
          <p:cNvPicPr/>
          <p:nvPr/>
        </p:nvPicPr>
        <p:blipFill>
          <a:blip r:embed="rId2"/>
          <a:stretch/>
        </p:blipFill>
        <p:spPr>
          <a:xfrm>
            <a:off x="623520" y="0"/>
            <a:ext cx="7896600" cy="5143320"/>
          </a:xfrm>
          <a:prstGeom prst="rect">
            <a:avLst/>
          </a:prstGeom>
          <a:ln>
            <a:noFill/>
          </a:ln>
        </p:spPr>
      </p:pic>
      <p:pic>
        <p:nvPicPr>
          <p:cNvPr id="592" name="Google Shape;84;p11" descr=""/>
          <p:cNvPicPr/>
          <p:nvPr/>
        </p:nvPicPr>
        <p:blipFill>
          <a:blip r:embed="rId3"/>
          <a:stretch/>
        </p:blipFill>
        <p:spPr>
          <a:xfrm flipH="1">
            <a:off x="5757840" y="0"/>
            <a:ext cx="3386160" cy="3055320"/>
          </a:xfrm>
          <a:prstGeom prst="rect">
            <a:avLst/>
          </a:prstGeom>
          <a:ln>
            <a:noFill/>
          </a:ln>
        </p:spPr>
      </p:pic>
      <p:pic>
        <p:nvPicPr>
          <p:cNvPr id="593" name="Google Shape;85;p11" descr=""/>
          <p:cNvPicPr/>
          <p:nvPr/>
        </p:nvPicPr>
        <p:blipFill>
          <a:blip r:embed="rId4"/>
          <a:stretch/>
        </p:blipFill>
        <p:spPr>
          <a:xfrm flipH="1" rot="10800000">
            <a:off x="0" y="2080800"/>
            <a:ext cx="3394080" cy="3062520"/>
          </a:xfrm>
          <a:prstGeom prst="rect">
            <a:avLst/>
          </a:prstGeom>
          <a:ln>
            <a:noFill/>
          </a:ln>
        </p:spPr>
      </p:pic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1250640" y="1851480"/>
            <a:ext cx="6658560" cy="6703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CustomShape 2"/>
          <p:cNvSpPr/>
          <p:nvPr/>
        </p:nvSpPr>
        <p:spPr>
          <a:xfrm>
            <a:off x="3681000" y="2571840"/>
            <a:ext cx="1797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88d3ce"/>
            </a:gs>
            <a:gs pos="100000">
              <a:srgbClr val="423864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8;p1" descr=""/>
          <p:cNvPicPr/>
          <p:nvPr/>
        </p:nvPicPr>
        <p:blipFill>
          <a:blip r:embed="rId2"/>
          <a:stretch/>
        </p:blipFill>
        <p:spPr>
          <a:xfrm>
            <a:off x="623520" y="0"/>
            <a:ext cx="7896600" cy="514332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690560" y="2040120"/>
            <a:ext cx="262872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1690560" y="3587040"/>
            <a:ext cx="262872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4824360" y="2040120"/>
            <a:ext cx="262872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4824360" y="3587040"/>
            <a:ext cx="262872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title"/>
          </p:nvPr>
        </p:nvSpPr>
        <p:spPr>
          <a:xfrm>
            <a:off x="1122120" y="401400"/>
            <a:ext cx="6899040" cy="94572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title"/>
          </p:nvPr>
        </p:nvSpPr>
        <p:spPr>
          <a:xfrm>
            <a:off x="2128320" y="1619280"/>
            <a:ext cx="1753560" cy="5774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Squada One"/>
                <a:ea typeface="Squada One"/>
              </a:rPr>
              <a:t>xx%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title"/>
          </p:nvPr>
        </p:nvSpPr>
        <p:spPr>
          <a:xfrm>
            <a:off x="2128320" y="3166560"/>
            <a:ext cx="1753560" cy="5774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Squada One"/>
                <a:ea typeface="Squada One"/>
              </a:rPr>
              <a:t>xx%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8"/>
          <p:cNvSpPr>
            <a:spLocks noGrp="1"/>
          </p:cNvSpPr>
          <p:nvPr>
            <p:ph type="title"/>
          </p:nvPr>
        </p:nvSpPr>
        <p:spPr>
          <a:xfrm>
            <a:off x="5262120" y="1619280"/>
            <a:ext cx="1753560" cy="5774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Squada One"/>
                <a:ea typeface="Squada One"/>
              </a:rPr>
              <a:t>xx%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9"/>
          <p:cNvSpPr>
            <a:spLocks noGrp="1"/>
          </p:cNvSpPr>
          <p:nvPr>
            <p:ph type="title"/>
          </p:nvPr>
        </p:nvSpPr>
        <p:spPr>
          <a:xfrm>
            <a:off x="5262120" y="3166560"/>
            <a:ext cx="1753560" cy="5774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Squada One"/>
                <a:ea typeface="Squada One"/>
              </a:rPr>
              <a:t>xx%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CustomShape 10"/>
          <p:cNvSpPr/>
          <p:nvPr/>
        </p:nvSpPr>
        <p:spPr>
          <a:xfrm>
            <a:off x="2273400" y="2242440"/>
            <a:ext cx="4596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CustomShape 11"/>
          <p:cNvSpPr/>
          <p:nvPr/>
        </p:nvSpPr>
        <p:spPr>
          <a:xfrm>
            <a:off x="2273400" y="3804480"/>
            <a:ext cx="4596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PlaceHolder 1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88d3ce"/>
            </a:gs>
            <a:gs pos="100000">
              <a:srgbClr val="423864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;p1" descr=""/>
          <p:cNvPicPr/>
          <p:nvPr/>
        </p:nvPicPr>
        <p:blipFill>
          <a:blip r:embed="rId2"/>
          <a:stretch/>
        </p:blipFill>
        <p:spPr>
          <a:xfrm>
            <a:off x="623520" y="0"/>
            <a:ext cx="7896600" cy="5143320"/>
          </a:xfrm>
          <a:prstGeom prst="rect">
            <a:avLst/>
          </a:prstGeom>
          <a:ln>
            <a:noFill/>
          </a:ln>
        </p:spPr>
      </p:pic>
      <p:pic>
        <p:nvPicPr>
          <p:cNvPr id="90" name="Google Shape;51;p6" descr=""/>
          <p:cNvPicPr/>
          <p:nvPr/>
        </p:nvPicPr>
        <p:blipFill>
          <a:blip r:embed="rId3"/>
          <a:stretch/>
        </p:blipFill>
        <p:spPr>
          <a:xfrm>
            <a:off x="0" y="0"/>
            <a:ext cx="2300400" cy="2075400"/>
          </a:xfrm>
          <a:prstGeom prst="rect">
            <a:avLst/>
          </a:prstGeom>
          <a:ln>
            <a:noFill/>
          </a:ln>
        </p:spPr>
      </p:pic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56040" y="2236680"/>
            <a:ext cx="3955680" cy="6703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/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2" name="Google Shape;54;p6" descr=""/>
          <p:cNvPicPr/>
          <p:nvPr/>
        </p:nvPicPr>
        <p:blipFill>
          <a:blip r:embed="rId4"/>
          <a:stretch/>
        </p:blipFill>
        <p:spPr>
          <a:xfrm rot="10800000">
            <a:off x="6843600" y="3067920"/>
            <a:ext cx="2300400" cy="2075400"/>
          </a:xfrm>
          <a:prstGeom prst="rect">
            <a:avLst/>
          </a:prstGeom>
          <a:ln>
            <a:noFill/>
          </a:ln>
        </p:spPr>
      </p:pic>
      <p:sp>
        <p:nvSpPr>
          <p:cNvPr id="93" name="CustomShape 2"/>
          <p:cNvSpPr/>
          <p:nvPr/>
        </p:nvSpPr>
        <p:spPr>
          <a:xfrm>
            <a:off x="4572000" y="1228320"/>
            <a:ext cx="360" cy="268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88d3ce"/>
            </a:gs>
            <a:gs pos="100000">
              <a:srgbClr val="423864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8;p1" descr=""/>
          <p:cNvPicPr/>
          <p:nvPr/>
        </p:nvPicPr>
        <p:blipFill>
          <a:blip r:embed="rId2"/>
          <a:stretch/>
        </p:blipFill>
        <p:spPr>
          <a:xfrm>
            <a:off x="623520" y="0"/>
            <a:ext cx="7896600" cy="5143320"/>
          </a:xfrm>
          <a:prstGeom prst="rect">
            <a:avLst/>
          </a:prstGeom>
          <a:ln>
            <a:noFill/>
          </a:ln>
        </p:spPr>
      </p:pic>
      <p:pic>
        <p:nvPicPr>
          <p:cNvPr id="132" name="Google Shape;58;p7" descr=""/>
          <p:cNvPicPr/>
          <p:nvPr/>
        </p:nvPicPr>
        <p:blipFill>
          <a:blip r:embed="rId3"/>
          <a:stretch/>
        </p:blipFill>
        <p:spPr>
          <a:xfrm rot="10800000">
            <a:off x="5334840" y="1725480"/>
            <a:ext cx="3802320" cy="343080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3444480" y="2693520"/>
            <a:ext cx="1797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PlaceHolder 2"/>
          <p:cNvSpPr>
            <a:spLocks noGrp="1"/>
          </p:cNvSpPr>
          <p:nvPr>
            <p:ph type="title"/>
          </p:nvPr>
        </p:nvSpPr>
        <p:spPr>
          <a:xfrm>
            <a:off x="2714400" y="1890360"/>
            <a:ext cx="3955680" cy="6703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88d3ce"/>
            </a:gs>
            <a:gs pos="100000">
              <a:srgbClr val="423864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8;p1" descr=""/>
          <p:cNvPicPr/>
          <p:nvPr/>
        </p:nvPicPr>
        <p:blipFill>
          <a:blip r:embed="rId2"/>
          <a:stretch/>
        </p:blipFill>
        <p:spPr>
          <a:xfrm>
            <a:off x="623520" y="0"/>
            <a:ext cx="7896600" cy="5143320"/>
          </a:xfrm>
          <a:prstGeom prst="rect">
            <a:avLst/>
          </a:prstGeom>
          <a:ln>
            <a:noFill/>
          </a:ln>
        </p:spPr>
      </p:pic>
      <p:pic>
        <p:nvPicPr>
          <p:cNvPr id="173" name="Google Shape;62;p8" descr=""/>
          <p:cNvPicPr/>
          <p:nvPr/>
        </p:nvPicPr>
        <p:blipFill>
          <a:blip r:embed="rId3"/>
          <a:stretch/>
        </p:blipFill>
        <p:spPr>
          <a:xfrm flipH="1">
            <a:off x="6843600" y="0"/>
            <a:ext cx="2300400" cy="2075400"/>
          </a:xfrm>
          <a:prstGeom prst="rect">
            <a:avLst/>
          </a:prstGeom>
          <a:ln>
            <a:noFill/>
          </a:ln>
        </p:spPr>
      </p:pic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749160" y="507240"/>
            <a:ext cx="8394480" cy="6703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title"/>
          </p:nvPr>
        </p:nvSpPr>
        <p:spPr>
          <a:xfrm>
            <a:off x="2750040" y="1802160"/>
            <a:ext cx="156996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title"/>
          </p:nvPr>
        </p:nvSpPr>
        <p:spPr>
          <a:xfrm>
            <a:off x="4800240" y="1802160"/>
            <a:ext cx="156996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title"/>
          </p:nvPr>
        </p:nvSpPr>
        <p:spPr>
          <a:xfrm>
            <a:off x="3795120" y="3600000"/>
            <a:ext cx="156996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88d3ce"/>
            </a:gs>
            <a:gs pos="100000">
              <a:srgbClr val="423864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8;p1" descr=""/>
          <p:cNvPicPr/>
          <p:nvPr/>
        </p:nvPicPr>
        <p:blipFill>
          <a:blip r:embed="rId2"/>
          <a:stretch/>
        </p:blipFill>
        <p:spPr>
          <a:xfrm>
            <a:off x="623520" y="0"/>
            <a:ext cx="7896600" cy="5143320"/>
          </a:xfrm>
          <a:prstGeom prst="rect">
            <a:avLst/>
          </a:prstGeom>
          <a:ln>
            <a:noFill/>
          </a:ln>
        </p:spPr>
      </p:pic>
      <p:pic>
        <p:nvPicPr>
          <p:cNvPr id="216" name="Google Shape;71;p9" descr=""/>
          <p:cNvPicPr/>
          <p:nvPr/>
        </p:nvPicPr>
        <p:blipFill>
          <a:blip r:embed="rId3"/>
          <a:stretch/>
        </p:blipFill>
        <p:spPr>
          <a:xfrm>
            <a:off x="0" y="0"/>
            <a:ext cx="3386160" cy="3055320"/>
          </a:xfrm>
          <a:prstGeom prst="rect">
            <a:avLst/>
          </a:prstGeom>
          <a:ln>
            <a:noFill/>
          </a:ln>
        </p:spPr>
      </p:pic>
      <p:pic>
        <p:nvPicPr>
          <p:cNvPr id="217" name="Google Shape;72;p9" descr=""/>
          <p:cNvPicPr/>
          <p:nvPr/>
        </p:nvPicPr>
        <p:blipFill>
          <a:blip r:embed="rId4"/>
          <a:stretch/>
        </p:blipFill>
        <p:spPr>
          <a:xfrm rot="10800000">
            <a:off x="5749920" y="2080800"/>
            <a:ext cx="3394080" cy="3062520"/>
          </a:xfrm>
          <a:prstGeom prst="rect">
            <a:avLst/>
          </a:prstGeom>
          <a:ln>
            <a:noFill/>
          </a:ln>
        </p:spPr>
      </p:pic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1250640" y="1851480"/>
            <a:ext cx="6658560" cy="6703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3681000" y="2571840"/>
            <a:ext cx="1797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88d3ce"/>
            </a:gs>
            <a:gs pos="100000">
              <a:srgbClr val="423864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8;p1" descr=""/>
          <p:cNvPicPr/>
          <p:nvPr/>
        </p:nvPicPr>
        <p:blipFill>
          <a:blip r:embed="rId2"/>
          <a:stretch/>
        </p:blipFill>
        <p:spPr>
          <a:xfrm>
            <a:off x="623520" y="0"/>
            <a:ext cx="7896600" cy="5143320"/>
          </a:xfrm>
          <a:prstGeom prst="rect">
            <a:avLst/>
          </a:prstGeom>
          <a:ln>
            <a:noFill/>
          </a:ln>
        </p:spPr>
      </p:pic>
      <p:pic>
        <p:nvPicPr>
          <p:cNvPr id="258" name="Google Shape;79;p10" descr=""/>
          <p:cNvPicPr/>
          <p:nvPr/>
        </p:nvPicPr>
        <p:blipFill>
          <a:blip r:embed="rId3"/>
          <a:stretch/>
        </p:blipFill>
        <p:spPr>
          <a:xfrm>
            <a:off x="0" y="0"/>
            <a:ext cx="2300400" cy="2075400"/>
          </a:xfrm>
          <a:prstGeom prst="rect">
            <a:avLst/>
          </a:prstGeom>
          <a:ln>
            <a:noFill/>
          </a:ln>
        </p:spPr>
      </p:pic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722120" y="507240"/>
            <a:ext cx="3672720" cy="67032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title"/>
          </p:nvPr>
        </p:nvSpPr>
        <p:spPr>
          <a:xfrm>
            <a:off x="2229480" y="2712600"/>
            <a:ext cx="2300400" cy="2653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title"/>
          </p:nvPr>
        </p:nvSpPr>
        <p:spPr>
          <a:xfrm>
            <a:off x="4572000" y="2712600"/>
            <a:ext cx="2384280" cy="2653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88d3ce"/>
            </a:gs>
            <a:gs pos="100000">
              <a:srgbClr val="423864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8;p1" descr=""/>
          <p:cNvPicPr/>
          <p:nvPr/>
        </p:nvPicPr>
        <p:blipFill>
          <a:blip r:embed="rId2"/>
          <a:stretch/>
        </p:blipFill>
        <p:spPr>
          <a:xfrm>
            <a:off x="623520" y="0"/>
            <a:ext cx="7896600" cy="5143320"/>
          </a:xfrm>
          <a:prstGeom prst="rect">
            <a:avLst/>
          </a:prstGeom>
          <a:ln>
            <a:noFill/>
          </a:ln>
        </p:spPr>
      </p:pic>
      <p:pic>
        <p:nvPicPr>
          <p:cNvPr id="300" name="Google Shape;84;p11" descr=""/>
          <p:cNvPicPr/>
          <p:nvPr/>
        </p:nvPicPr>
        <p:blipFill>
          <a:blip r:embed="rId3"/>
          <a:stretch/>
        </p:blipFill>
        <p:spPr>
          <a:xfrm flipH="1">
            <a:off x="5757840" y="0"/>
            <a:ext cx="3386160" cy="3055320"/>
          </a:xfrm>
          <a:prstGeom prst="rect">
            <a:avLst/>
          </a:prstGeom>
          <a:ln>
            <a:noFill/>
          </a:ln>
        </p:spPr>
      </p:pic>
      <p:pic>
        <p:nvPicPr>
          <p:cNvPr id="301" name="Google Shape;85;p11" descr=""/>
          <p:cNvPicPr/>
          <p:nvPr/>
        </p:nvPicPr>
        <p:blipFill>
          <a:blip r:embed="rId4"/>
          <a:stretch/>
        </p:blipFill>
        <p:spPr>
          <a:xfrm flipH="1" rot="10800000">
            <a:off x="0" y="2080800"/>
            <a:ext cx="3394080" cy="3062520"/>
          </a:xfrm>
          <a:prstGeom prst="rect">
            <a:avLst/>
          </a:prstGeom>
          <a:ln>
            <a:noFill/>
          </a:ln>
        </p:spPr>
      </p:pic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1250640" y="1851480"/>
            <a:ext cx="6658560" cy="6703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3681000" y="2571840"/>
            <a:ext cx="1797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88d3ce"/>
            </a:gs>
            <a:gs pos="100000">
              <a:srgbClr val="423864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8;p1" descr=""/>
          <p:cNvPicPr/>
          <p:nvPr/>
        </p:nvPicPr>
        <p:blipFill>
          <a:blip r:embed="rId2"/>
          <a:stretch/>
        </p:blipFill>
        <p:spPr>
          <a:xfrm>
            <a:off x="623520" y="0"/>
            <a:ext cx="7896600" cy="5143320"/>
          </a:xfrm>
          <a:prstGeom prst="rect">
            <a:avLst/>
          </a:prstGeom>
          <a:ln>
            <a:noFill/>
          </a:ln>
        </p:spPr>
      </p:pic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749520" y="500760"/>
            <a:ext cx="8394480" cy="67032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3" name="Google Shape;91;p12" descr=""/>
          <p:cNvPicPr/>
          <p:nvPr/>
        </p:nvPicPr>
        <p:blipFill>
          <a:blip r:embed="rId3"/>
          <a:stretch/>
        </p:blipFill>
        <p:spPr>
          <a:xfrm flipH="1">
            <a:off x="6843600" y="0"/>
            <a:ext cx="2300400" cy="2075400"/>
          </a:xfrm>
          <a:prstGeom prst="rect">
            <a:avLst/>
          </a:prstGeom>
          <a:ln>
            <a:noFill/>
          </a:ln>
        </p:spPr>
      </p:pic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88d3ce"/>
            </a:gs>
            <a:gs pos="100000">
              <a:srgbClr val="423864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TextShape 1"/>
          <p:cNvSpPr txBox="1"/>
          <p:nvPr/>
        </p:nvSpPr>
        <p:spPr>
          <a:xfrm>
            <a:off x="1363680" y="4114800"/>
            <a:ext cx="6392520" cy="67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6000" spc="-1" strike="noStrike">
                <a:solidFill>
                  <a:srgbClr val="ffffff"/>
                </a:solidFill>
                <a:latin typeface="Squada One"/>
                <a:ea typeface="Squada One"/>
              </a:rPr>
              <a:t>Analizator COVID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TextShape 1"/>
          <p:cNvSpPr txBox="1"/>
          <p:nvPr/>
        </p:nvSpPr>
        <p:spPr>
          <a:xfrm>
            <a:off x="1250640" y="1851480"/>
            <a:ext cx="6658560" cy="67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3600" spc="-1" strike="noStrike">
                <a:solidFill>
                  <a:srgbClr val="ffffff"/>
                </a:solidFill>
                <a:latin typeface="Squada One"/>
                <a:ea typeface="Squada One"/>
              </a:rPr>
              <a:t>TWEEPY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TextShape 2"/>
          <p:cNvSpPr txBox="1"/>
          <p:nvPr/>
        </p:nvSpPr>
        <p:spPr>
          <a:xfrm>
            <a:off x="3114720" y="2640600"/>
            <a:ext cx="2930400" cy="1371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000" spc="-1" strike="noStrike">
                <a:solidFill>
                  <a:srgbClr val="ffffff"/>
                </a:solidFill>
                <a:latin typeface="Roboto Condensed Light"/>
                <a:ea typeface="Roboto Condensed Light"/>
              </a:rPr>
              <a:t>Wrap na API twittera.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TextShape 1"/>
          <p:cNvSpPr txBox="1"/>
          <p:nvPr/>
        </p:nvSpPr>
        <p:spPr>
          <a:xfrm>
            <a:off x="731520" y="274320"/>
            <a:ext cx="8394480" cy="670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3600" spc="-1" strike="noStrike">
                <a:solidFill>
                  <a:srgbClr val="ffffff"/>
                </a:solidFill>
                <a:latin typeface="Squada One"/>
                <a:ea typeface="Squada One"/>
              </a:rPr>
              <a:t>TWEEPY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43" name="Group 2"/>
          <p:cNvGrpSpPr/>
          <p:nvPr/>
        </p:nvGrpSpPr>
        <p:grpSpPr>
          <a:xfrm>
            <a:off x="1737360" y="1280160"/>
            <a:ext cx="1143360" cy="1098360"/>
            <a:chOff x="1737360" y="1280160"/>
            <a:chExt cx="1143360" cy="1098360"/>
          </a:xfrm>
        </p:grpSpPr>
        <p:sp>
          <p:nvSpPr>
            <p:cNvPr id="744" name="CustomShape 3"/>
            <p:cNvSpPr/>
            <p:nvPr/>
          </p:nvSpPr>
          <p:spPr>
            <a:xfrm rot="16188600">
              <a:off x="2661840" y="1609200"/>
              <a:ext cx="360" cy="436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dk2"/>
              </a:solidFill>
              <a:round/>
              <a:tailEnd len="med" type="diamond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5" name="CustomShape 4"/>
            <p:cNvSpPr/>
            <p:nvPr/>
          </p:nvSpPr>
          <p:spPr>
            <a:xfrm rot="16188600">
              <a:off x="1665000" y="1355400"/>
              <a:ext cx="1095120" cy="947520"/>
            </a:xfrm>
            <a:custGeom>
              <a:avLst/>
              <a:gdLst/>
              <a:ahLst/>
              <a:rect l="l" t="t" r="r" b="b"/>
              <a:pathLst>
                <a:path w="32007" h="27692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6" name="CustomShape 5"/>
            <p:cNvSpPr/>
            <p:nvPr/>
          </p:nvSpPr>
          <p:spPr>
            <a:xfrm rot="16188600">
              <a:off x="1767600" y="14439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7" name="CustomShape 6"/>
            <p:cNvSpPr/>
            <p:nvPr/>
          </p:nvSpPr>
          <p:spPr>
            <a:xfrm rot="16188600">
              <a:off x="1767600" y="14439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8" name="CustomShape 7"/>
            <p:cNvSpPr/>
            <p:nvPr/>
          </p:nvSpPr>
          <p:spPr>
            <a:xfrm rot="16188600">
              <a:off x="1766520" y="1442880"/>
              <a:ext cx="891720" cy="772920"/>
            </a:xfrm>
            <a:custGeom>
              <a:avLst/>
              <a:gdLst/>
              <a:ahLst/>
              <a:rect l="l" t="t" r="r" b="b"/>
              <a:pathLst>
                <a:path w="26060" h="22592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49" name="TextShape 8"/>
          <p:cNvSpPr txBox="1"/>
          <p:nvPr/>
        </p:nvSpPr>
        <p:spPr>
          <a:xfrm>
            <a:off x="1803240" y="1557360"/>
            <a:ext cx="784440" cy="5187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2400" spc="-1" strike="noStrike">
                <a:solidFill>
                  <a:srgbClr val="ffffff"/>
                </a:solidFill>
                <a:latin typeface="Squada One"/>
                <a:ea typeface="Squada One"/>
              </a:rPr>
              <a:t>W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0" name="TextShape 9"/>
          <p:cNvSpPr txBox="1"/>
          <p:nvPr/>
        </p:nvSpPr>
        <p:spPr>
          <a:xfrm>
            <a:off x="6499440" y="2562480"/>
            <a:ext cx="784440" cy="5187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2400" spc="-1" strike="noStrike">
                <a:solidFill>
                  <a:srgbClr val="ffffff"/>
                </a:solidFill>
                <a:latin typeface="Squada One"/>
                <a:ea typeface="Squada One"/>
              </a:rPr>
              <a:t>P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1" name="TextShape 10"/>
          <p:cNvSpPr txBox="1"/>
          <p:nvPr/>
        </p:nvSpPr>
        <p:spPr>
          <a:xfrm>
            <a:off x="272520" y="1463040"/>
            <a:ext cx="15544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600" spc="-1" strike="noStrike">
                <a:solidFill>
                  <a:srgbClr val="423864"/>
                </a:solidFill>
                <a:latin typeface="Squada One"/>
                <a:ea typeface="Squada One"/>
              </a:rPr>
              <a:t>WYZWANIA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TextShape 11"/>
          <p:cNvSpPr txBox="1"/>
          <p:nvPr/>
        </p:nvSpPr>
        <p:spPr>
          <a:xfrm>
            <a:off x="3099600" y="1208880"/>
            <a:ext cx="1838160" cy="1077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s" sz="1100" spc="-1" strike="noStrike">
                <a:solidFill>
                  <a:srgbClr val="ffffff"/>
                </a:solidFill>
                <a:latin typeface="Roboto Condensed Light"/>
                <a:ea typeface="Roboto Condensed Light"/>
              </a:rPr>
              <a:t>Pozyskanie i selekcjonowanie odpowiednich tweetów.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53" name="TextShape 12"/>
          <p:cNvSpPr txBox="1"/>
          <p:nvPr/>
        </p:nvSpPr>
        <p:spPr>
          <a:xfrm>
            <a:off x="3108960" y="3383280"/>
            <a:ext cx="1828800" cy="1077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s" sz="1100" spc="-1" strike="noStrike">
                <a:solidFill>
                  <a:srgbClr val="ffffff"/>
                </a:solidFill>
                <a:latin typeface="Roboto Condensed Light"/>
                <a:ea typeface="Roboto Condensed Light"/>
              </a:rPr>
              <a:t>Biblioteka umożliwiła pobieranie danych bezpośrednio z twittera.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54" name="TextShape 13"/>
          <p:cNvSpPr txBox="1"/>
          <p:nvPr/>
        </p:nvSpPr>
        <p:spPr>
          <a:xfrm>
            <a:off x="4846320" y="2491200"/>
            <a:ext cx="1380960" cy="1077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s" sz="1100" spc="-1" strike="noStrike">
                <a:solidFill>
                  <a:srgbClr val="ffffff"/>
                </a:solidFill>
                <a:latin typeface="Roboto Condensed Light"/>
                <a:ea typeface="Roboto Condensed Light"/>
              </a:rPr>
              <a:t>Uzyskanie dostępu do API.</a:t>
            </a:r>
            <a:endParaRPr b="0" lang="en-US" sz="1100" spc="-1" strike="noStrike">
              <a:latin typeface="Arial"/>
            </a:endParaRPr>
          </a:p>
        </p:txBody>
      </p:sp>
      <p:grpSp>
        <p:nvGrpSpPr>
          <p:cNvPr id="755" name="Group 14"/>
          <p:cNvGrpSpPr/>
          <p:nvPr/>
        </p:nvGrpSpPr>
        <p:grpSpPr>
          <a:xfrm>
            <a:off x="1737360" y="3200400"/>
            <a:ext cx="1148400" cy="1107000"/>
            <a:chOff x="1737360" y="3200400"/>
            <a:chExt cx="1148400" cy="1107000"/>
          </a:xfrm>
        </p:grpSpPr>
        <p:sp>
          <p:nvSpPr>
            <p:cNvPr id="756" name="CustomShape 15"/>
            <p:cNvSpPr/>
            <p:nvPr/>
          </p:nvSpPr>
          <p:spPr>
            <a:xfrm rot="16242600">
              <a:off x="1670040" y="3279960"/>
              <a:ext cx="1095120" cy="947520"/>
            </a:xfrm>
            <a:custGeom>
              <a:avLst/>
              <a:gdLst/>
              <a:ahLst/>
              <a:rect l="l" t="t" r="r" b="b"/>
              <a:pathLst>
                <a:path w="32007" h="27692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7" name="CustomShape 16"/>
            <p:cNvSpPr/>
            <p:nvPr/>
          </p:nvSpPr>
          <p:spPr>
            <a:xfrm rot="16242600">
              <a:off x="1773000" y="33681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8" name="CustomShape 17"/>
            <p:cNvSpPr/>
            <p:nvPr/>
          </p:nvSpPr>
          <p:spPr>
            <a:xfrm rot="16242600">
              <a:off x="1773000" y="33681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9" name="CustomShape 18"/>
            <p:cNvSpPr/>
            <p:nvPr/>
          </p:nvSpPr>
          <p:spPr>
            <a:xfrm rot="16242600">
              <a:off x="1771920" y="3367080"/>
              <a:ext cx="891720" cy="772920"/>
            </a:xfrm>
            <a:custGeom>
              <a:avLst/>
              <a:gdLst/>
              <a:ahLst/>
              <a:rect l="l" t="t" r="r" b="b"/>
              <a:pathLst>
                <a:path w="26060" h="22592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0" name="CustomShape 19"/>
            <p:cNvSpPr/>
            <p:nvPr/>
          </p:nvSpPr>
          <p:spPr>
            <a:xfrm rot="16242600">
              <a:off x="2666880" y="3540240"/>
              <a:ext cx="360" cy="436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dk2"/>
              </a:solidFill>
              <a:round/>
              <a:tailEnd len="med" type="diamond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61" name="Group 20"/>
          <p:cNvGrpSpPr/>
          <p:nvPr/>
        </p:nvGrpSpPr>
        <p:grpSpPr>
          <a:xfrm>
            <a:off x="6217920" y="2286000"/>
            <a:ext cx="1144080" cy="1099440"/>
            <a:chOff x="6217920" y="2286000"/>
            <a:chExt cx="1144080" cy="1099440"/>
          </a:xfrm>
        </p:grpSpPr>
        <p:sp>
          <p:nvSpPr>
            <p:cNvPr id="762" name="CustomShape 21"/>
            <p:cNvSpPr/>
            <p:nvPr/>
          </p:nvSpPr>
          <p:spPr>
            <a:xfrm rot="5384400">
              <a:off x="6337800" y="2361600"/>
              <a:ext cx="1095120" cy="947520"/>
            </a:xfrm>
            <a:custGeom>
              <a:avLst/>
              <a:gdLst/>
              <a:ahLst/>
              <a:rect l="l" t="t" r="r" b="b"/>
              <a:pathLst>
                <a:path w="32007" h="27692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3" name="CustomShape 22"/>
            <p:cNvSpPr/>
            <p:nvPr/>
          </p:nvSpPr>
          <p:spPr>
            <a:xfrm rot="5384400">
              <a:off x="6438600" y="24501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4" name="CustomShape 23"/>
            <p:cNvSpPr/>
            <p:nvPr/>
          </p:nvSpPr>
          <p:spPr>
            <a:xfrm rot="5384400">
              <a:off x="6440760" y="24501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5" name="CustomShape 24"/>
            <p:cNvSpPr/>
            <p:nvPr/>
          </p:nvSpPr>
          <p:spPr>
            <a:xfrm rot="5384400">
              <a:off x="6439680" y="2449080"/>
              <a:ext cx="891720" cy="772920"/>
            </a:xfrm>
            <a:custGeom>
              <a:avLst/>
              <a:gdLst/>
              <a:ahLst/>
              <a:rect l="l" t="t" r="r" b="b"/>
              <a:pathLst>
                <a:path w="26060" h="22592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6" name="CustomShape 25"/>
            <p:cNvSpPr/>
            <p:nvPr/>
          </p:nvSpPr>
          <p:spPr>
            <a:xfrm rot="5384400">
              <a:off x="6436080" y="2620440"/>
              <a:ext cx="360" cy="436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dk2"/>
              </a:solidFill>
              <a:round/>
              <a:tailEnd len="med" type="diamond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67" name="TextShape 26"/>
          <p:cNvSpPr txBox="1"/>
          <p:nvPr/>
        </p:nvSpPr>
        <p:spPr>
          <a:xfrm>
            <a:off x="365760" y="3354480"/>
            <a:ext cx="15544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600" spc="-1" strike="noStrike">
                <a:solidFill>
                  <a:srgbClr val="423864"/>
                </a:solidFill>
                <a:latin typeface="Squada One"/>
                <a:ea typeface="Squada One"/>
              </a:rPr>
              <a:t>DECYZJA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8" name="TextShape 27"/>
          <p:cNvSpPr txBox="1"/>
          <p:nvPr/>
        </p:nvSpPr>
        <p:spPr>
          <a:xfrm>
            <a:off x="7223760" y="2442240"/>
            <a:ext cx="15544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600" spc="-1" strike="noStrike">
                <a:solidFill>
                  <a:srgbClr val="423864"/>
                </a:solidFill>
                <a:latin typeface="Squada One"/>
                <a:ea typeface="Squada One"/>
              </a:rPr>
              <a:t>PROBLEMY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9" name="TextShape 28"/>
          <p:cNvSpPr txBox="1"/>
          <p:nvPr/>
        </p:nvSpPr>
        <p:spPr>
          <a:xfrm>
            <a:off x="1825560" y="3474720"/>
            <a:ext cx="784440" cy="5187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2400" spc="-1" strike="noStrike">
                <a:solidFill>
                  <a:srgbClr val="ffffff"/>
                </a:solidFill>
                <a:latin typeface="Squada One"/>
                <a:ea typeface="Squada One"/>
              </a:rPr>
              <a:t>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TextShape 1"/>
          <p:cNvSpPr txBox="1"/>
          <p:nvPr/>
        </p:nvSpPr>
        <p:spPr>
          <a:xfrm>
            <a:off x="1250640" y="1851480"/>
            <a:ext cx="6658560" cy="67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3600" spc="-1" strike="noStrike">
                <a:solidFill>
                  <a:srgbClr val="ffffff"/>
                </a:solidFill>
                <a:latin typeface="Squada One"/>
                <a:ea typeface="Squada One"/>
              </a:rPr>
              <a:t>TENSORFLOW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1" name="TextShape 2"/>
          <p:cNvSpPr txBox="1"/>
          <p:nvPr/>
        </p:nvSpPr>
        <p:spPr>
          <a:xfrm>
            <a:off x="3114720" y="2640600"/>
            <a:ext cx="2930400" cy="1371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000" spc="-1" strike="noStrike">
                <a:solidFill>
                  <a:srgbClr val="ffffff"/>
                </a:solidFill>
                <a:latin typeface="Roboto Condensed Light"/>
                <a:ea typeface="Roboto Condensed Light"/>
              </a:rPr>
              <a:t>Framerwork pythona wykorzystywany w uczeniu maszynowym.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772" name="TextShape 3"/>
          <p:cNvSpPr txBox="1"/>
          <p:nvPr/>
        </p:nvSpPr>
        <p:spPr>
          <a:xfrm>
            <a:off x="457200" y="365760"/>
            <a:ext cx="420624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2200" spc="-1" strike="noStrike">
                <a:solidFill>
                  <a:srgbClr val="ffffff"/>
                </a:solidFill>
                <a:latin typeface="Squada One"/>
                <a:ea typeface="Squada One"/>
              </a:rPr>
              <a:t>04 SZTUCZNA INTELIGENCJA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TextShape 1"/>
          <p:cNvSpPr txBox="1"/>
          <p:nvPr/>
        </p:nvSpPr>
        <p:spPr>
          <a:xfrm>
            <a:off x="731520" y="274320"/>
            <a:ext cx="8394480" cy="670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3600" spc="-1" strike="noStrike">
                <a:solidFill>
                  <a:srgbClr val="ffffff"/>
                </a:solidFill>
                <a:latin typeface="Squada One"/>
                <a:ea typeface="Squada One"/>
              </a:rPr>
              <a:t>TENSORFLOW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74" name="Group 2"/>
          <p:cNvGrpSpPr/>
          <p:nvPr/>
        </p:nvGrpSpPr>
        <p:grpSpPr>
          <a:xfrm>
            <a:off x="1737360" y="1280160"/>
            <a:ext cx="1143360" cy="1098360"/>
            <a:chOff x="1737360" y="1280160"/>
            <a:chExt cx="1143360" cy="1098360"/>
          </a:xfrm>
        </p:grpSpPr>
        <p:sp>
          <p:nvSpPr>
            <p:cNvPr id="775" name="CustomShape 3"/>
            <p:cNvSpPr/>
            <p:nvPr/>
          </p:nvSpPr>
          <p:spPr>
            <a:xfrm rot="16188600">
              <a:off x="2661840" y="1609200"/>
              <a:ext cx="360" cy="436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dk2"/>
              </a:solidFill>
              <a:round/>
              <a:tailEnd len="med" type="diamond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6" name="CustomShape 4"/>
            <p:cNvSpPr/>
            <p:nvPr/>
          </p:nvSpPr>
          <p:spPr>
            <a:xfrm rot="16188600">
              <a:off x="1665000" y="1355400"/>
              <a:ext cx="1095120" cy="947520"/>
            </a:xfrm>
            <a:custGeom>
              <a:avLst/>
              <a:gdLst/>
              <a:ahLst/>
              <a:rect l="l" t="t" r="r" b="b"/>
              <a:pathLst>
                <a:path w="32007" h="27692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7" name="CustomShape 5"/>
            <p:cNvSpPr/>
            <p:nvPr/>
          </p:nvSpPr>
          <p:spPr>
            <a:xfrm rot="16188600">
              <a:off x="1767600" y="14439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8" name="CustomShape 6"/>
            <p:cNvSpPr/>
            <p:nvPr/>
          </p:nvSpPr>
          <p:spPr>
            <a:xfrm rot="16188600">
              <a:off x="1767600" y="14439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9" name="CustomShape 7"/>
            <p:cNvSpPr/>
            <p:nvPr/>
          </p:nvSpPr>
          <p:spPr>
            <a:xfrm rot="16188600">
              <a:off x="1766520" y="1442880"/>
              <a:ext cx="891720" cy="772920"/>
            </a:xfrm>
            <a:custGeom>
              <a:avLst/>
              <a:gdLst/>
              <a:ahLst/>
              <a:rect l="l" t="t" r="r" b="b"/>
              <a:pathLst>
                <a:path w="26060" h="22592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80" name="TextShape 8"/>
          <p:cNvSpPr txBox="1"/>
          <p:nvPr/>
        </p:nvSpPr>
        <p:spPr>
          <a:xfrm>
            <a:off x="1803240" y="1557360"/>
            <a:ext cx="784440" cy="5187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2400" spc="-1" strike="noStrike">
                <a:solidFill>
                  <a:srgbClr val="ffffff"/>
                </a:solidFill>
                <a:latin typeface="Squada One"/>
                <a:ea typeface="Squada One"/>
              </a:rPr>
              <a:t>W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1" name="TextShape 9"/>
          <p:cNvSpPr txBox="1"/>
          <p:nvPr/>
        </p:nvSpPr>
        <p:spPr>
          <a:xfrm>
            <a:off x="6499440" y="2562480"/>
            <a:ext cx="784440" cy="5187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2400" spc="-1" strike="noStrike">
                <a:solidFill>
                  <a:srgbClr val="ffffff"/>
                </a:solidFill>
                <a:latin typeface="Squada One"/>
                <a:ea typeface="Squada One"/>
              </a:rPr>
              <a:t>P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2" name="TextShape 10"/>
          <p:cNvSpPr txBox="1"/>
          <p:nvPr/>
        </p:nvSpPr>
        <p:spPr>
          <a:xfrm>
            <a:off x="272520" y="1463040"/>
            <a:ext cx="15544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600" spc="-1" strike="noStrike">
                <a:solidFill>
                  <a:srgbClr val="423864"/>
                </a:solidFill>
                <a:latin typeface="Squada One"/>
                <a:ea typeface="Squada One"/>
              </a:rPr>
              <a:t>WYZWANIA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3" name="TextShape 11"/>
          <p:cNvSpPr txBox="1"/>
          <p:nvPr/>
        </p:nvSpPr>
        <p:spPr>
          <a:xfrm>
            <a:off x="3099600" y="1208880"/>
            <a:ext cx="1838160" cy="1077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100" spc="-1" strike="noStrike">
                <a:solidFill>
                  <a:srgbClr val="ffffff"/>
                </a:solidFill>
                <a:latin typeface="Roboto Condensed Light"/>
                <a:ea typeface="Roboto Condensed Light"/>
              </a:rPr>
              <a:t>Zaprojektowanie struktury sieic nerunowej, sposobu wprowadzania danych.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784" name="TextShape 12"/>
          <p:cNvSpPr txBox="1"/>
          <p:nvPr/>
        </p:nvSpPr>
        <p:spPr>
          <a:xfrm>
            <a:off x="3108960" y="3383280"/>
            <a:ext cx="1828800" cy="1077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s" sz="1100" spc="-1" strike="noStrike">
                <a:solidFill>
                  <a:srgbClr val="ffffff"/>
                </a:solidFill>
                <a:latin typeface="Roboto Condensed Light"/>
                <a:ea typeface="Roboto Condensed Light"/>
              </a:rPr>
              <a:t>Predykcje osiągnęły bardzo dobre rezultaty, a użytkownik ma możliwość korzystania z przewidzeń na przyszły dzień.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85" name="TextShape 13"/>
          <p:cNvSpPr txBox="1"/>
          <p:nvPr/>
        </p:nvSpPr>
        <p:spPr>
          <a:xfrm>
            <a:off x="4846320" y="2491200"/>
            <a:ext cx="1380960" cy="1077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s" sz="1100" spc="-1" strike="noStrike">
                <a:solidFill>
                  <a:srgbClr val="ffffff"/>
                </a:solidFill>
                <a:latin typeface="Roboto Condensed Light"/>
                <a:ea typeface="Roboto Condensed Light"/>
              </a:rPr>
              <a:t>Współbieżne działanie systemum predykującego z głównym modułem aplikacji.</a:t>
            </a:r>
            <a:endParaRPr b="0" lang="en-US" sz="1100" spc="-1" strike="noStrike">
              <a:latin typeface="Arial"/>
            </a:endParaRPr>
          </a:p>
        </p:txBody>
      </p:sp>
      <p:grpSp>
        <p:nvGrpSpPr>
          <p:cNvPr id="786" name="Group 14"/>
          <p:cNvGrpSpPr/>
          <p:nvPr/>
        </p:nvGrpSpPr>
        <p:grpSpPr>
          <a:xfrm>
            <a:off x="1737360" y="3200400"/>
            <a:ext cx="1148400" cy="1107000"/>
            <a:chOff x="1737360" y="3200400"/>
            <a:chExt cx="1148400" cy="1107000"/>
          </a:xfrm>
        </p:grpSpPr>
        <p:sp>
          <p:nvSpPr>
            <p:cNvPr id="787" name="CustomShape 15"/>
            <p:cNvSpPr/>
            <p:nvPr/>
          </p:nvSpPr>
          <p:spPr>
            <a:xfrm rot="16242600">
              <a:off x="1670040" y="3279960"/>
              <a:ext cx="1095120" cy="947520"/>
            </a:xfrm>
            <a:custGeom>
              <a:avLst/>
              <a:gdLst/>
              <a:ahLst/>
              <a:rect l="l" t="t" r="r" b="b"/>
              <a:pathLst>
                <a:path w="32007" h="27692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8" name="CustomShape 16"/>
            <p:cNvSpPr/>
            <p:nvPr/>
          </p:nvSpPr>
          <p:spPr>
            <a:xfrm rot="16242600">
              <a:off x="1773000" y="33681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9" name="CustomShape 17"/>
            <p:cNvSpPr/>
            <p:nvPr/>
          </p:nvSpPr>
          <p:spPr>
            <a:xfrm rot="16242600">
              <a:off x="1773000" y="33681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0" name="CustomShape 18"/>
            <p:cNvSpPr/>
            <p:nvPr/>
          </p:nvSpPr>
          <p:spPr>
            <a:xfrm rot="16242600">
              <a:off x="1771920" y="3367080"/>
              <a:ext cx="891720" cy="772920"/>
            </a:xfrm>
            <a:custGeom>
              <a:avLst/>
              <a:gdLst/>
              <a:ahLst/>
              <a:rect l="l" t="t" r="r" b="b"/>
              <a:pathLst>
                <a:path w="26060" h="22592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1" name="CustomShape 19"/>
            <p:cNvSpPr/>
            <p:nvPr/>
          </p:nvSpPr>
          <p:spPr>
            <a:xfrm rot="16242600">
              <a:off x="2666880" y="3540240"/>
              <a:ext cx="360" cy="436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dk2"/>
              </a:solidFill>
              <a:round/>
              <a:tailEnd len="med" type="diamond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92" name="Group 20"/>
          <p:cNvGrpSpPr/>
          <p:nvPr/>
        </p:nvGrpSpPr>
        <p:grpSpPr>
          <a:xfrm>
            <a:off x="6217920" y="2286000"/>
            <a:ext cx="1144080" cy="1099440"/>
            <a:chOff x="6217920" y="2286000"/>
            <a:chExt cx="1144080" cy="1099440"/>
          </a:xfrm>
        </p:grpSpPr>
        <p:sp>
          <p:nvSpPr>
            <p:cNvPr id="793" name="CustomShape 21"/>
            <p:cNvSpPr/>
            <p:nvPr/>
          </p:nvSpPr>
          <p:spPr>
            <a:xfrm rot="5384400">
              <a:off x="6337800" y="2361600"/>
              <a:ext cx="1095120" cy="947520"/>
            </a:xfrm>
            <a:custGeom>
              <a:avLst/>
              <a:gdLst/>
              <a:ahLst/>
              <a:rect l="l" t="t" r="r" b="b"/>
              <a:pathLst>
                <a:path w="32007" h="27692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4" name="CustomShape 22"/>
            <p:cNvSpPr/>
            <p:nvPr/>
          </p:nvSpPr>
          <p:spPr>
            <a:xfrm rot="5384400">
              <a:off x="6438600" y="24501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5" name="CustomShape 23"/>
            <p:cNvSpPr/>
            <p:nvPr/>
          </p:nvSpPr>
          <p:spPr>
            <a:xfrm rot="5384400">
              <a:off x="6440760" y="24501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6" name="CustomShape 24"/>
            <p:cNvSpPr/>
            <p:nvPr/>
          </p:nvSpPr>
          <p:spPr>
            <a:xfrm rot="5384400">
              <a:off x="6439680" y="2449080"/>
              <a:ext cx="891720" cy="772920"/>
            </a:xfrm>
            <a:custGeom>
              <a:avLst/>
              <a:gdLst/>
              <a:ahLst/>
              <a:rect l="l" t="t" r="r" b="b"/>
              <a:pathLst>
                <a:path w="26060" h="22592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7" name="CustomShape 25"/>
            <p:cNvSpPr/>
            <p:nvPr/>
          </p:nvSpPr>
          <p:spPr>
            <a:xfrm rot="5384400">
              <a:off x="6436080" y="2620440"/>
              <a:ext cx="360" cy="436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dk2"/>
              </a:solidFill>
              <a:round/>
              <a:tailEnd len="med" type="diamond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98" name="TextShape 26"/>
          <p:cNvSpPr txBox="1"/>
          <p:nvPr/>
        </p:nvSpPr>
        <p:spPr>
          <a:xfrm>
            <a:off x="365760" y="3354480"/>
            <a:ext cx="15544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600" spc="-1" strike="noStrike">
                <a:solidFill>
                  <a:srgbClr val="423864"/>
                </a:solidFill>
                <a:latin typeface="Squada One"/>
                <a:ea typeface="Squada One"/>
              </a:rPr>
              <a:t>DECYZJA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9" name="TextShape 27"/>
          <p:cNvSpPr txBox="1"/>
          <p:nvPr/>
        </p:nvSpPr>
        <p:spPr>
          <a:xfrm>
            <a:off x="7223760" y="2442240"/>
            <a:ext cx="15544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600" spc="-1" strike="noStrike">
                <a:solidFill>
                  <a:srgbClr val="423864"/>
                </a:solidFill>
                <a:latin typeface="Squada One"/>
                <a:ea typeface="Squada One"/>
              </a:rPr>
              <a:t>PROBLEMY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0" name="TextShape 28"/>
          <p:cNvSpPr txBox="1"/>
          <p:nvPr/>
        </p:nvSpPr>
        <p:spPr>
          <a:xfrm>
            <a:off x="1825560" y="3474720"/>
            <a:ext cx="784440" cy="5187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2400" spc="-1" strike="noStrike">
                <a:solidFill>
                  <a:srgbClr val="ffffff"/>
                </a:solidFill>
                <a:latin typeface="Squada One"/>
                <a:ea typeface="Squada One"/>
              </a:rPr>
              <a:t>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TextShape 1"/>
          <p:cNvSpPr txBox="1"/>
          <p:nvPr/>
        </p:nvSpPr>
        <p:spPr>
          <a:xfrm>
            <a:off x="1250640" y="1851480"/>
            <a:ext cx="6658560" cy="67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3600" spc="-1" strike="noStrike">
                <a:solidFill>
                  <a:srgbClr val="ffffff"/>
                </a:solidFill>
                <a:latin typeface="Squada One"/>
                <a:ea typeface="Squada One"/>
              </a:rPr>
              <a:t>HTML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2" name="TextShape 2"/>
          <p:cNvSpPr txBox="1"/>
          <p:nvPr/>
        </p:nvSpPr>
        <p:spPr>
          <a:xfrm>
            <a:off x="3114720" y="2640600"/>
            <a:ext cx="2930400" cy="1371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000" spc="-1" strike="noStrike">
                <a:solidFill>
                  <a:srgbClr val="ffffff"/>
                </a:solidFill>
                <a:latin typeface="Roboto Condensed Light"/>
                <a:ea typeface="Roboto Condensed Light"/>
              </a:rPr>
              <a:t>Hipertekstowy język znaczników pozwalający na określenie pewnych relacji między konkretnymi elementami.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803" name="TextShape 3"/>
          <p:cNvSpPr txBox="1"/>
          <p:nvPr/>
        </p:nvSpPr>
        <p:spPr>
          <a:xfrm>
            <a:off x="457200" y="365760"/>
            <a:ext cx="310896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2200" spc="-1" strike="noStrike">
                <a:solidFill>
                  <a:srgbClr val="ffffff"/>
                </a:solidFill>
                <a:latin typeface="Squada One"/>
                <a:ea typeface="Squada One"/>
              </a:rPr>
              <a:t>05 FRONTEND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TextShape 1"/>
          <p:cNvSpPr txBox="1"/>
          <p:nvPr/>
        </p:nvSpPr>
        <p:spPr>
          <a:xfrm>
            <a:off x="1250640" y="1851480"/>
            <a:ext cx="6658560" cy="67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3600" spc="-1" strike="noStrike">
                <a:solidFill>
                  <a:srgbClr val="ffffff"/>
                </a:solidFill>
                <a:latin typeface="Squada One"/>
                <a:ea typeface="Squada One"/>
              </a:rPr>
              <a:t>CSS3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5" name="TextShape 2"/>
          <p:cNvSpPr txBox="1"/>
          <p:nvPr/>
        </p:nvSpPr>
        <p:spPr>
          <a:xfrm>
            <a:off x="3114720" y="2640600"/>
            <a:ext cx="2930400" cy="1371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000" spc="-1" strike="noStrike">
                <a:solidFill>
                  <a:srgbClr val="ffffff"/>
                </a:solidFill>
                <a:latin typeface="Roboto Condensed Light"/>
                <a:ea typeface="Roboto Condensed Light"/>
              </a:rPr>
              <a:t>Język służący do opisu formy wyświetlania strony WWW.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TextShape 1"/>
          <p:cNvSpPr txBox="1"/>
          <p:nvPr/>
        </p:nvSpPr>
        <p:spPr>
          <a:xfrm>
            <a:off x="1250640" y="1851480"/>
            <a:ext cx="6658560" cy="67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3600" spc="-1" strike="noStrike">
                <a:solidFill>
                  <a:srgbClr val="ffffff"/>
                </a:solidFill>
                <a:latin typeface="Squada One"/>
                <a:ea typeface="Squada One"/>
              </a:rPr>
              <a:t>JAVASCRIPT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7" name="TextShape 2"/>
          <p:cNvSpPr txBox="1"/>
          <p:nvPr/>
        </p:nvSpPr>
        <p:spPr>
          <a:xfrm>
            <a:off x="3114720" y="2640600"/>
            <a:ext cx="2930400" cy="1371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000" spc="-1" strike="noStrike">
                <a:solidFill>
                  <a:srgbClr val="ffffff"/>
                </a:solidFill>
                <a:latin typeface="Roboto Condensed Light"/>
                <a:ea typeface="Roboto Condensed Light"/>
              </a:rPr>
              <a:t>Skryptowy język programowania wykorzystywany często przy tworzeniu stron WWW. Zapewnia interakcje poprzez odpowiednie reagowanie na odpowiednie zdarzenia.  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TextShape 1"/>
          <p:cNvSpPr txBox="1"/>
          <p:nvPr/>
        </p:nvSpPr>
        <p:spPr>
          <a:xfrm>
            <a:off x="731520" y="274320"/>
            <a:ext cx="8394480" cy="670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3600" spc="-1" strike="noStrike">
                <a:solidFill>
                  <a:srgbClr val="ffffff"/>
                </a:solidFill>
                <a:latin typeface="Squada One"/>
                <a:ea typeface="Squada One"/>
              </a:rPr>
              <a:t>TECHNOLOGIE WEBOWE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09" name="Group 2"/>
          <p:cNvGrpSpPr/>
          <p:nvPr/>
        </p:nvGrpSpPr>
        <p:grpSpPr>
          <a:xfrm>
            <a:off x="1737360" y="1280160"/>
            <a:ext cx="1143360" cy="1098360"/>
            <a:chOff x="1737360" y="1280160"/>
            <a:chExt cx="1143360" cy="1098360"/>
          </a:xfrm>
        </p:grpSpPr>
        <p:sp>
          <p:nvSpPr>
            <p:cNvPr id="810" name="CustomShape 3"/>
            <p:cNvSpPr/>
            <p:nvPr/>
          </p:nvSpPr>
          <p:spPr>
            <a:xfrm rot="16188600">
              <a:off x="2661840" y="1609200"/>
              <a:ext cx="360" cy="436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dk2"/>
              </a:solidFill>
              <a:round/>
              <a:tailEnd len="med" type="diamond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1" name="CustomShape 4"/>
            <p:cNvSpPr/>
            <p:nvPr/>
          </p:nvSpPr>
          <p:spPr>
            <a:xfrm rot="16188600">
              <a:off x="1665000" y="1355400"/>
              <a:ext cx="1095120" cy="947520"/>
            </a:xfrm>
            <a:custGeom>
              <a:avLst/>
              <a:gdLst/>
              <a:ahLst/>
              <a:rect l="l" t="t" r="r" b="b"/>
              <a:pathLst>
                <a:path w="32007" h="27692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2" name="CustomShape 5"/>
            <p:cNvSpPr/>
            <p:nvPr/>
          </p:nvSpPr>
          <p:spPr>
            <a:xfrm rot="16188600">
              <a:off x="1767600" y="14439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3" name="CustomShape 6"/>
            <p:cNvSpPr/>
            <p:nvPr/>
          </p:nvSpPr>
          <p:spPr>
            <a:xfrm rot="16188600">
              <a:off x="1767600" y="14439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4" name="CustomShape 7"/>
            <p:cNvSpPr/>
            <p:nvPr/>
          </p:nvSpPr>
          <p:spPr>
            <a:xfrm rot="16188600">
              <a:off x="1766520" y="1442880"/>
              <a:ext cx="891720" cy="772920"/>
            </a:xfrm>
            <a:custGeom>
              <a:avLst/>
              <a:gdLst/>
              <a:ahLst/>
              <a:rect l="l" t="t" r="r" b="b"/>
              <a:pathLst>
                <a:path w="26060" h="22592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15" name="TextShape 8"/>
          <p:cNvSpPr txBox="1"/>
          <p:nvPr/>
        </p:nvSpPr>
        <p:spPr>
          <a:xfrm>
            <a:off x="1803240" y="1557360"/>
            <a:ext cx="784440" cy="5187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2400" spc="-1" strike="noStrike">
                <a:solidFill>
                  <a:srgbClr val="ffffff"/>
                </a:solidFill>
                <a:latin typeface="Squada One"/>
                <a:ea typeface="Squada One"/>
              </a:rPr>
              <a:t>W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6" name="TextShape 9"/>
          <p:cNvSpPr txBox="1"/>
          <p:nvPr/>
        </p:nvSpPr>
        <p:spPr>
          <a:xfrm>
            <a:off x="6499440" y="2562480"/>
            <a:ext cx="784440" cy="5187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2400" spc="-1" strike="noStrike">
                <a:solidFill>
                  <a:srgbClr val="ffffff"/>
                </a:solidFill>
                <a:latin typeface="Squada One"/>
                <a:ea typeface="Squada One"/>
              </a:rPr>
              <a:t>P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7" name="TextShape 10"/>
          <p:cNvSpPr txBox="1"/>
          <p:nvPr/>
        </p:nvSpPr>
        <p:spPr>
          <a:xfrm>
            <a:off x="272520" y="1463040"/>
            <a:ext cx="15544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600" spc="-1" strike="noStrike">
                <a:solidFill>
                  <a:srgbClr val="423864"/>
                </a:solidFill>
                <a:latin typeface="Squada One"/>
                <a:ea typeface="Squada One"/>
              </a:rPr>
              <a:t>WYZWANIA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8" name="TextShape 11"/>
          <p:cNvSpPr txBox="1"/>
          <p:nvPr/>
        </p:nvSpPr>
        <p:spPr>
          <a:xfrm>
            <a:off x="2834640" y="1280160"/>
            <a:ext cx="2468880" cy="10058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100" spc="-1" strike="noStrike">
                <a:solidFill>
                  <a:srgbClr val="ffffff"/>
                </a:solidFill>
                <a:latin typeface="Roboto Condensed Light"/>
                <a:ea typeface="Roboto Condensed Light"/>
              </a:rPr>
              <a:t>Responsywność strony, odpowiednie wyświetlanie w formie mobilnej jak i webowej. Dynamiczne reagowanie na wybory użytkownika.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819" name="TextShape 12"/>
          <p:cNvSpPr txBox="1"/>
          <p:nvPr/>
        </p:nvSpPr>
        <p:spPr>
          <a:xfrm>
            <a:off x="2926080" y="3403440"/>
            <a:ext cx="2834640" cy="1077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s" sz="1100" spc="-1" strike="noStrike">
                <a:solidFill>
                  <a:srgbClr val="ffffff"/>
                </a:solidFill>
                <a:latin typeface="Roboto Condensed Light"/>
                <a:ea typeface="Roboto Condensed Light"/>
              </a:rPr>
              <a:t>Wykorzystanie tych technologii pozwoliło na utworzenie stron w pełni dynamicznych i responsywnych. Javascript nadał możliwość utworzenia interaktywnej mapy i dynamicznego kolorowania jej względem wybranych danych.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820" name="TextShape 13"/>
          <p:cNvSpPr txBox="1"/>
          <p:nvPr/>
        </p:nvSpPr>
        <p:spPr>
          <a:xfrm>
            <a:off x="4297680" y="2306160"/>
            <a:ext cx="1929600" cy="1077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s" sz="1100" spc="-1" strike="noStrike">
                <a:solidFill>
                  <a:srgbClr val="ffffff"/>
                </a:solidFill>
                <a:latin typeface="Roboto Condensed Light"/>
                <a:ea typeface="Roboto Condensed Light"/>
              </a:rPr>
              <a:t>Zaprojektowanie i zaimplementowanie strony w taki sposób, aby była w pełni responsywna.</a:t>
            </a:r>
            <a:endParaRPr b="0" lang="en-US" sz="1100" spc="-1" strike="noStrike">
              <a:latin typeface="Arial"/>
            </a:endParaRPr>
          </a:p>
        </p:txBody>
      </p:sp>
      <p:grpSp>
        <p:nvGrpSpPr>
          <p:cNvPr id="821" name="Group 14"/>
          <p:cNvGrpSpPr/>
          <p:nvPr/>
        </p:nvGrpSpPr>
        <p:grpSpPr>
          <a:xfrm>
            <a:off x="1737360" y="3200400"/>
            <a:ext cx="1148400" cy="1107000"/>
            <a:chOff x="1737360" y="3200400"/>
            <a:chExt cx="1148400" cy="1107000"/>
          </a:xfrm>
        </p:grpSpPr>
        <p:sp>
          <p:nvSpPr>
            <p:cNvPr id="822" name="CustomShape 15"/>
            <p:cNvSpPr/>
            <p:nvPr/>
          </p:nvSpPr>
          <p:spPr>
            <a:xfrm rot="16242600">
              <a:off x="1670040" y="3279960"/>
              <a:ext cx="1095120" cy="947520"/>
            </a:xfrm>
            <a:custGeom>
              <a:avLst/>
              <a:gdLst/>
              <a:ahLst/>
              <a:rect l="l" t="t" r="r" b="b"/>
              <a:pathLst>
                <a:path w="32007" h="27692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3" name="CustomShape 16"/>
            <p:cNvSpPr/>
            <p:nvPr/>
          </p:nvSpPr>
          <p:spPr>
            <a:xfrm rot="16242600">
              <a:off x="1773000" y="33681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4" name="CustomShape 17"/>
            <p:cNvSpPr/>
            <p:nvPr/>
          </p:nvSpPr>
          <p:spPr>
            <a:xfrm rot="16242600">
              <a:off x="1773000" y="33681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5" name="CustomShape 18"/>
            <p:cNvSpPr/>
            <p:nvPr/>
          </p:nvSpPr>
          <p:spPr>
            <a:xfrm rot="16242600">
              <a:off x="1771920" y="3367080"/>
              <a:ext cx="891720" cy="772920"/>
            </a:xfrm>
            <a:custGeom>
              <a:avLst/>
              <a:gdLst/>
              <a:ahLst/>
              <a:rect l="l" t="t" r="r" b="b"/>
              <a:pathLst>
                <a:path w="26060" h="22592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6" name="CustomShape 19"/>
            <p:cNvSpPr/>
            <p:nvPr/>
          </p:nvSpPr>
          <p:spPr>
            <a:xfrm rot="16242600">
              <a:off x="2666880" y="3540240"/>
              <a:ext cx="360" cy="436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dk2"/>
              </a:solidFill>
              <a:round/>
              <a:tailEnd len="med" type="diamond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27" name="Group 20"/>
          <p:cNvGrpSpPr/>
          <p:nvPr/>
        </p:nvGrpSpPr>
        <p:grpSpPr>
          <a:xfrm>
            <a:off x="6217920" y="2286000"/>
            <a:ext cx="1144080" cy="1099440"/>
            <a:chOff x="6217920" y="2286000"/>
            <a:chExt cx="1144080" cy="1099440"/>
          </a:xfrm>
        </p:grpSpPr>
        <p:sp>
          <p:nvSpPr>
            <p:cNvPr id="828" name="CustomShape 21"/>
            <p:cNvSpPr/>
            <p:nvPr/>
          </p:nvSpPr>
          <p:spPr>
            <a:xfrm rot="5384400">
              <a:off x="6337800" y="2361600"/>
              <a:ext cx="1095120" cy="947520"/>
            </a:xfrm>
            <a:custGeom>
              <a:avLst/>
              <a:gdLst/>
              <a:ahLst/>
              <a:rect l="l" t="t" r="r" b="b"/>
              <a:pathLst>
                <a:path w="32007" h="27692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9" name="CustomShape 22"/>
            <p:cNvSpPr/>
            <p:nvPr/>
          </p:nvSpPr>
          <p:spPr>
            <a:xfrm rot="5384400">
              <a:off x="6438600" y="24501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0" name="CustomShape 23"/>
            <p:cNvSpPr/>
            <p:nvPr/>
          </p:nvSpPr>
          <p:spPr>
            <a:xfrm rot="5384400">
              <a:off x="6440760" y="24501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1" name="CustomShape 24"/>
            <p:cNvSpPr/>
            <p:nvPr/>
          </p:nvSpPr>
          <p:spPr>
            <a:xfrm rot="5384400">
              <a:off x="6439680" y="2449080"/>
              <a:ext cx="891720" cy="772920"/>
            </a:xfrm>
            <a:custGeom>
              <a:avLst/>
              <a:gdLst/>
              <a:ahLst/>
              <a:rect l="l" t="t" r="r" b="b"/>
              <a:pathLst>
                <a:path w="26060" h="22592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2" name="CustomShape 25"/>
            <p:cNvSpPr/>
            <p:nvPr/>
          </p:nvSpPr>
          <p:spPr>
            <a:xfrm rot="5384400">
              <a:off x="6436080" y="2620440"/>
              <a:ext cx="360" cy="436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dk2"/>
              </a:solidFill>
              <a:round/>
              <a:tailEnd len="med" type="diamond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33" name="TextShape 26"/>
          <p:cNvSpPr txBox="1"/>
          <p:nvPr/>
        </p:nvSpPr>
        <p:spPr>
          <a:xfrm>
            <a:off x="365760" y="3354480"/>
            <a:ext cx="15544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600" spc="-1" strike="noStrike">
                <a:solidFill>
                  <a:srgbClr val="423864"/>
                </a:solidFill>
                <a:latin typeface="Squada One"/>
                <a:ea typeface="Squada One"/>
              </a:rPr>
              <a:t>DECYZJA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4" name="TextShape 27"/>
          <p:cNvSpPr txBox="1"/>
          <p:nvPr/>
        </p:nvSpPr>
        <p:spPr>
          <a:xfrm>
            <a:off x="7223760" y="2442240"/>
            <a:ext cx="15544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600" spc="-1" strike="noStrike">
                <a:solidFill>
                  <a:srgbClr val="423864"/>
                </a:solidFill>
                <a:latin typeface="Squada One"/>
                <a:ea typeface="Squada One"/>
              </a:rPr>
              <a:t>PROBLEMY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5" name="TextShape 28"/>
          <p:cNvSpPr txBox="1"/>
          <p:nvPr/>
        </p:nvSpPr>
        <p:spPr>
          <a:xfrm>
            <a:off x="1825560" y="3474720"/>
            <a:ext cx="784440" cy="5187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2400" spc="-1" strike="noStrike">
                <a:solidFill>
                  <a:srgbClr val="ffffff"/>
                </a:solidFill>
                <a:latin typeface="Squada One"/>
                <a:ea typeface="Squada One"/>
              </a:rPr>
              <a:t>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CustomShape 1"/>
          <p:cNvSpPr/>
          <p:nvPr/>
        </p:nvSpPr>
        <p:spPr>
          <a:xfrm rot="5400000">
            <a:off x="2534760" y="1219320"/>
            <a:ext cx="2000880" cy="1795320"/>
          </a:xfrm>
          <a:prstGeom prst="flowChartPreparation">
            <a:avLst/>
          </a:prstGeom>
          <a:gradFill rotWithShape="0">
            <a:gsLst>
              <a:gs pos="0">
                <a:srgbClr val="ffffff"/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</a:gra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CustomShape 2"/>
          <p:cNvSpPr/>
          <p:nvPr/>
        </p:nvSpPr>
        <p:spPr>
          <a:xfrm rot="5400000">
            <a:off x="3566160" y="3010320"/>
            <a:ext cx="2000880" cy="1795320"/>
          </a:xfrm>
          <a:prstGeom prst="flowChartPreparation">
            <a:avLst/>
          </a:prstGeom>
          <a:gradFill rotWithShape="0">
            <a:gsLst>
              <a:gs pos="0">
                <a:srgbClr val="ffffff"/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</a:gra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CustomShape 3"/>
          <p:cNvSpPr/>
          <p:nvPr/>
        </p:nvSpPr>
        <p:spPr>
          <a:xfrm rot="5400000">
            <a:off x="4584600" y="1219320"/>
            <a:ext cx="2000880" cy="1795320"/>
          </a:xfrm>
          <a:prstGeom prst="flowChartPreparation">
            <a:avLst/>
          </a:prstGeom>
          <a:gradFill rotWithShape="0">
            <a:gsLst>
              <a:gs pos="0">
                <a:srgbClr val="ffffff"/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</a:gra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TextShape 4"/>
          <p:cNvSpPr txBox="1"/>
          <p:nvPr/>
        </p:nvSpPr>
        <p:spPr>
          <a:xfrm>
            <a:off x="749160" y="507240"/>
            <a:ext cx="2972520" cy="67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3600" spc="-1" strike="noStrike">
                <a:solidFill>
                  <a:srgbClr val="ffffff"/>
                </a:solidFill>
                <a:latin typeface="Squada One"/>
                <a:ea typeface="Squada One"/>
              </a:rPr>
              <a:t>Autorzy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0" name="TextShape 5"/>
          <p:cNvSpPr txBox="1"/>
          <p:nvPr/>
        </p:nvSpPr>
        <p:spPr>
          <a:xfrm>
            <a:off x="2750040" y="2011680"/>
            <a:ext cx="1569960" cy="82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400" spc="-1" strike="noStrike">
                <a:solidFill>
                  <a:srgbClr val="ffffff"/>
                </a:solidFill>
                <a:latin typeface="Squada One"/>
                <a:ea typeface="Squada One"/>
              </a:rPr>
              <a:t>Jakub Kazimierski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1" name="TextShape 6"/>
          <p:cNvSpPr txBox="1"/>
          <p:nvPr/>
        </p:nvSpPr>
        <p:spPr>
          <a:xfrm>
            <a:off x="4800240" y="1802160"/>
            <a:ext cx="1569960" cy="1105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400" spc="-1" strike="noStrike">
                <a:solidFill>
                  <a:srgbClr val="ffffff"/>
                </a:solidFill>
                <a:latin typeface="Squada One"/>
                <a:ea typeface="Squada One"/>
              </a:rPr>
              <a:t>Mateusz Wałejko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2" name="TextShape 7"/>
          <p:cNvSpPr txBox="1"/>
          <p:nvPr/>
        </p:nvSpPr>
        <p:spPr>
          <a:xfrm>
            <a:off x="3795120" y="3600000"/>
            <a:ext cx="1569960" cy="972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400" spc="-1" strike="noStrike">
                <a:solidFill>
                  <a:srgbClr val="ffffff"/>
                </a:solidFill>
                <a:latin typeface="Squada One"/>
                <a:ea typeface="Squada One"/>
              </a:rPr>
              <a:t>Adrian Majcher</a:t>
            </a:r>
            <a:br/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43" name="Group 8"/>
          <p:cNvGrpSpPr/>
          <p:nvPr/>
        </p:nvGrpSpPr>
        <p:grpSpPr>
          <a:xfrm>
            <a:off x="3346200" y="1686600"/>
            <a:ext cx="338400" cy="335880"/>
            <a:chOff x="3346200" y="1686600"/>
            <a:chExt cx="338400" cy="335880"/>
          </a:xfrm>
        </p:grpSpPr>
        <p:sp>
          <p:nvSpPr>
            <p:cNvPr id="844" name="CustomShape 9"/>
            <p:cNvSpPr/>
            <p:nvPr/>
          </p:nvSpPr>
          <p:spPr>
            <a:xfrm>
              <a:off x="3467520" y="1805040"/>
              <a:ext cx="18000" cy="18720"/>
            </a:xfrm>
            <a:custGeom>
              <a:avLst/>
              <a:gdLst/>
              <a:ahLst/>
              <a:rect l="l" t="t" r="r" b="b"/>
              <a:pathLst>
                <a:path w="694" h="726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5" name="CustomShape 10"/>
            <p:cNvSpPr/>
            <p:nvPr/>
          </p:nvSpPr>
          <p:spPr>
            <a:xfrm>
              <a:off x="3346200" y="1686600"/>
              <a:ext cx="338400" cy="335880"/>
            </a:xfrm>
            <a:custGeom>
              <a:avLst/>
              <a:gdLst/>
              <a:ahLst/>
              <a:rect l="l" t="t" r="r" b="b"/>
              <a:pathLst>
                <a:path w="12824" h="12729">
                  <a:moveTo>
                    <a:pt x="5262" y="946"/>
                  </a:moveTo>
                  <a:lnTo>
                    <a:pt x="5262" y="946"/>
                  </a:lnTo>
                  <a:cubicBezTo>
                    <a:pt x="5010" y="1923"/>
                    <a:pt x="4254" y="2679"/>
                    <a:pt x="3277" y="2899"/>
                  </a:cubicBezTo>
                  <a:cubicBezTo>
                    <a:pt x="3592" y="2017"/>
                    <a:pt x="4348" y="1293"/>
                    <a:pt x="5262" y="946"/>
                  </a:cubicBezTo>
                  <a:close/>
                  <a:moveTo>
                    <a:pt x="2301" y="5231"/>
                  </a:moveTo>
                  <a:lnTo>
                    <a:pt x="2301" y="6333"/>
                  </a:lnTo>
                  <a:lnTo>
                    <a:pt x="2301" y="6680"/>
                  </a:lnTo>
                  <a:cubicBezTo>
                    <a:pt x="1891" y="6680"/>
                    <a:pt x="1545" y="6365"/>
                    <a:pt x="1545" y="5955"/>
                  </a:cubicBezTo>
                  <a:cubicBezTo>
                    <a:pt x="1545" y="5514"/>
                    <a:pt x="1891" y="5231"/>
                    <a:pt x="2301" y="5231"/>
                  </a:cubicBezTo>
                  <a:close/>
                  <a:moveTo>
                    <a:pt x="10555" y="5231"/>
                  </a:moveTo>
                  <a:cubicBezTo>
                    <a:pt x="10965" y="5231"/>
                    <a:pt x="11311" y="5546"/>
                    <a:pt x="11311" y="5987"/>
                  </a:cubicBezTo>
                  <a:cubicBezTo>
                    <a:pt x="11311" y="6365"/>
                    <a:pt x="10965" y="6743"/>
                    <a:pt x="10555" y="6743"/>
                  </a:cubicBezTo>
                  <a:lnTo>
                    <a:pt x="10555" y="5231"/>
                  </a:lnTo>
                  <a:close/>
                  <a:moveTo>
                    <a:pt x="1103" y="6837"/>
                  </a:moveTo>
                  <a:cubicBezTo>
                    <a:pt x="1387" y="7216"/>
                    <a:pt x="1828" y="7436"/>
                    <a:pt x="2301" y="7436"/>
                  </a:cubicBezTo>
                  <a:cubicBezTo>
                    <a:pt x="2301" y="7877"/>
                    <a:pt x="1986" y="8192"/>
                    <a:pt x="1545" y="8192"/>
                  </a:cubicBezTo>
                  <a:cubicBezTo>
                    <a:pt x="1166" y="8192"/>
                    <a:pt x="788" y="7877"/>
                    <a:pt x="788" y="7436"/>
                  </a:cubicBezTo>
                  <a:cubicBezTo>
                    <a:pt x="788" y="7216"/>
                    <a:pt x="914" y="6963"/>
                    <a:pt x="1103" y="6837"/>
                  </a:cubicBezTo>
                  <a:close/>
                  <a:moveTo>
                    <a:pt x="11752" y="6837"/>
                  </a:moveTo>
                  <a:cubicBezTo>
                    <a:pt x="11941" y="6995"/>
                    <a:pt x="12067" y="7216"/>
                    <a:pt x="12067" y="7436"/>
                  </a:cubicBezTo>
                  <a:cubicBezTo>
                    <a:pt x="12067" y="7877"/>
                    <a:pt x="11721" y="8192"/>
                    <a:pt x="11311" y="8192"/>
                  </a:cubicBezTo>
                  <a:cubicBezTo>
                    <a:pt x="10933" y="8192"/>
                    <a:pt x="10555" y="7877"/>
                    <a:pt x="10555" y="7436"/>
                  </a:cubicBezTo>
                  <a:cubicBezTo>
                    <a:pt x="11028" y="7436"/>
                    <a:pt x="11469" y="7216"/>
                    <a:pt x="11752" y="6837"/>
                  </a:cubicBezTo>
                  <a:close/>
                  <a:moveTo>
                    <a:pt x="5325" y="2490"/>
                  </a:moveTo>
                  <a:lnTo>
                    <a:pt x="5325" y="2647"/>
                  </a:lnTo>
                  <a:cubicBezTo>
                    <a:pt x="5325" y="3529"/>
                    <a:pt x="5955" y="4286"/>
                    <a:pt x="6837" y="4443"/>
                  </a:cubicBezTo>
                  <a:lnTo>
                    <a:pt x="6837" y="7405"/>
                  </a:lnTo>
                  <a:cubicBezTo>
                    <a:pt x="6711" y="7436"/>
                    <a:pt x="6585" y="7468"/>
                    <a:pt x="6491" y="7468"/>
                  </a:cubicBezTo>
                  <a:cubicBezTo>
                    <a:pt x="6176" y="7468"/>
                    <a:pt x="5892" y="7373"/>
                    <a:pt x="5703" y="7153"/>
                  </a:cubicBezTo>
                  <a:cubicBezTo>
                    <a:pt x="5624" y="7074"/>
                    <a:pt x="5522" y="7034"/>
                    <a:pt x="5424" y="7034"/>
                  </a:cubicBezTo>
                  <a:cubicBezTo>
                    <a:pt x="5325" y="7034"/>
                    <a:pt x="5231" y="7074"/>
                    <a:pt x="5168" y="7153"/>
                  </a:cubicBezTo>
                  <a:cubicBezTo>
                    <a:pt x="5010" y="7310"/>
                    <a:pt x="5010" y="7562"/>
                    <a:pt x="5168" y="7688"/>
                  </a:cubicBezTo>
                  <a:cubicBezTo>
                    <a:pt x="5514" y="8035"/>
                    <a:pt x="6018" y="8224"/>
                    <a:pt x="6491" y="8224"/>
                  </a:cubicBezTo>
                  <a:cubicBezTo>
                    <a:pt x="6585" y="8224"/>
                    <a:pt x="6711" y="8224"/>
                    <a:pt x="6837" y="8192"/>
                  </a:cubicBezTo>
                  <a:lnTo>
                    <a:pt x="6837" y="9326"/>
                  </a:lnTo>
                  <a:lnTo>
                    <a:pt x="6837" y="9673"/>
                  </a:lnTo>
                  <a:cubicBezTo>
                    <a:pt x="6711" y="9673"/>
                    <a:pt x="6554" y="9736"/>
                    <a:pt x="6428" y="9736"/>
                  </a:cubicBezTo>
                  <a:cubicBezTo>
                    <a:pt x="4569" y="9673"/>
                    <a:pt x="3057" y="8192"/>
                    <a:pt x="3057" y="6333"/>
                  </a:cubicBezTo>
                  <a:cubicBezTo>
                    <a:pt x="3057" y="3908"/>
                    <a:pt x="3057" y="3971"/>
                    <a:pt x="3088" y="3687"/>
                  </a:cubicBezTo>
                  <a:cubicBezTo>
                    <a:pt x="3939" y="3592"/>
                    <a:pt x="4790" y="3151"/>
                    <a:pt x="5325" y="2490"/>
                  </a:cubicBezTo>
                  <a:close/>
                  <a:moveTo>
                    <a:pt x="6459" y="694"/>
                  </a:moveTo>
                  <a:cubicBezTo>
                    <a:pt x="8287" y="757"/>
                    <a:pt x="9830" y="2238"/>
                    <a:pt x="9830" y="4097"/>
                  </a:cubicBezTo>
                  <a:lnTo>
                    <a:pt x="9830" y="11941"/>
                  </a:lnTo>
                  <a:cubicBezTo>
                    <a:pt x="8570" y="11721"/>
                    <a:pt x="7562" y="10618"/>
                    <a:pt x="7562" y="9295"/>
                  </a:cubicBezTo>
                  <a:lnTo>
                    <a:pt x="7562" y="4065"/>
                  </a:lnTo>
                  <a:cubicBezTo>
                    <a:pt x="7562" y="3845"/>
                    <a:pt x="7404" y="3687"/>
                    <a:pt x="7215" y="3687"/>
                  </a:cubicBezTo>
                  <a:cubicBezTo>
                    <a:pt x="6585" y="3687"/>
                    <a:pt x="6113" y="3183"/>
                    <a:pt x="6113" y="2584"/>
                  </a:cubicBezTo>
                  <a:lnTo>
                    <a:pt x="6113" y="757"/>
                  </a:lnTo>
                  <a:cubicBezTo>
                    <a:pt x="6239" y="757"/>
                    <a:pt x="6365" y="694"/>
                    <a:pt x="6459" y="694"/>
                  </a:cubicBezTo>
                  <a:close/>
                  <a:moveTo>
                    <a:pt x="3057" y="8665"/>
                  </a:moveTo>
                  <a:cubicBezTo>
                    <a:pt x="3781" y="9704"/>
                    <a:pt x="5010" y="10429"/>
                    <a:pt x="6428" y="10429"/>
                  </a:cubicBezTo>
                  <a:cubicBezTo>
                    <a:pt x="6617" y="10429"/>
                    <a:pt x="6774" y="10429"/>
                    <a:pt x="6995" y="10398"/>
                  </a:cubicBezTo>
                  <a:cubicBezTo>
                    <a:pt x="7184" y="11028"/>
                    <a:pt x="7562" y="11563"/>
                    <a:pt x="8098" y="11973"/>
                  </a:cubicBezTo>
                  <a:lnTo>
                    <a:pt x="3057" y="11973"/>
                  </a:lnTo>
                  <a:lnTo>
                    <a:pt x="3057" y="8665"/>
                  </a:lnTo>
                  <a:close/>
                  <a:moveTo>
                    <a:pt x="6396" y="1"/>
                  </a:moveTo>
                  <a:cubicBezTo>
                    <a:pt x="4096" y="1"/>
                    <a:pt x="2269" y="1860"/>
                    <a:pt x="2269" y="4097"/>
                  </a:cubicBezTo>
                  <a:lnTo>
                    <a:pt x="2269" y="4443"/>
                  </a:lnTo>
                  <a:cubicBezTo>
                    <a:pt x="1356" y="4443"/>
                    <a:pt x="631" y="5231"/>
                    <a:pt x="757" y="6144"/>
                  </a:cubicBezTo>
                  <a:cubicBezTo>
                    <a:pt x="284" y="6428"/>
                    <a:pt x="1" y="6900"/>
                    <a:pt x="1" y="7436"/>
                  </a:cubicBezTo>
                  <a:cubicBezTo>
                    <a:pt x="1" y="8255"/>
                    <a:pt x="694" y="8948"/>
                    <a:pt x="1513" y="8948"/>
                  </a:cubicBezTo>
                  <a:cubicBezTo>
                    <a:pt x="1797" y="8948"/>
                    <a:pt x="2017" y="8854"/>
                    <a:pt x="2269" y="8728"/>
                  </a:cubicBezTo>
                  <a:lnTo>
                    <a:pt x="2269" y="12351"/>
                  </a:lnTo>
                  <a:cubicBezTo>
                    <a:pt x="2269" y="12571"/>
                    <a:pt x="2427" y="12729"/>
                    <a:pt x="2616" y="12729"/>
                  </a:cubicBezTo>
                  <a:lnTo>
                    <a:pt x="10145" y="12729"/>
                  </a:lnTo>
                  <a:cubicBezTo>
                    <a:pt x="10334" y="12729"/>
                    <a:pt x="10492" y="12571"/>
                    <a:pt x="10492" y="12351"/>
                  </a:cubicBezTo>
                  <a:lnTo>
                    <a:pt x="10492" y="8728"/>
                  </a:lnTo>
                  <a:cubicBezTo>
                    <a:pt x="10712" y="8854"/>
                    <a:pt x="10965" y="8948"/>
                    <a:pt x="11248" y="8948"/>
                  </a:cubicBezTo>
                  <a:cubicBezTo>
                    <a:pt x="12067" y="8948"/>
                    <a:pt x="12729" y="8255"/>
                    <a:pt x="12729" y="7436"/>
                  </a:cubicBezTo>
                  <a:cubicBezTo>
                    <a:pt x="12823" y="6932"/>
                    <a:pt x="12508" y="6428"/>
                    <a:pt x="12036" y="6144"/>
                  </a:cubicBezTo>
                  <a:cubicBezTo>
                    <a:pt x="12130" y="5231"/>
                    <a:pt x="11437" y="4443"/>
                    <a:pt x="10523" y="4443"/>
                  </a:cubicBezTo>
                  <a:lnTo>
                    <a:pt x="10523" y="4097"/>
                  </a:lnTo>
                  <a:cubicBezTo>
                    <a:pt x="10523" y="1860"/>
                    <a:pt x="8665" y="1"/>
                    <a:pt x="6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46" name="Group 11"/>
          <p:cNvGrpSpPr/>
          <p:nvPr/>
        </p:nvGrpSpPr>
        <p:grpSpPr>
          <a:xfrm>
            <a:off x="4411080" y="3470400"/>
            <a:ext cx="337680" cy="335880"/>
            <a:chOff x="4411080" y="3470400"/>
            <a:chExt cx="337680" cy="335880"/>
          </a:xfrm>
        </p:grpSpPr>
        <p:sp>
          <p:nvSpPr>
            <p:cNvPr id="847" name="CustomShape 12"/>
            <p:cNvSpPr/>
            <p:nvPr/>
          </p:nvSpPr>
          <p:spPr>
            <a:xfrm>
              <a:off x="4522680" y="3714480"/>
              <a:ext cx="76320" cy="30960"/>
            </a:xfrm>
            <a:custGeom>
              <a:avLst/>
              <a:gdLst/>
              <a:ahLst/>
              <a:rect l="l" t="t" r="r" b="b"/>
              <a:pathLst>
                <a:path w="2900" h="1191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8" name="CustomShape 13"/>
            <p:cNvSpPr/>
            <p:nvPr/>
          </p:nvSpPr>
          <p:spPr>
            <a:xfrm>
              <a:off x="4590720" y="3647880"/>
              <a:ext cx="18720" cy="18720"/>
            </a:xfrm>
            <a:custGeom>
              <a:avLst/>
              <a:gdLst/>
              <a:ahLst/>
              <a:rect l="l" t="t" r="r" b="b"/>
              <a:pathLst>
                <a:path w="725" h="726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9" name="CustomShape 14"/>
            <p:cNvSpPr/>
            <p:nvPr/>
          </p:nvSpPr>
          <p:spPr>
            <a:xfrm>
              <a:off x="4511880" y="3648600"/>
              <a:ext cx="19800" cy="18000"/>
            </a:xfrm>
            <a:custGeom>
              <a:avLst/>
              <a:gdLst/>
              <a:ahLst/>
              <a:rect l="l" t="t" r="r" b="b"/>
              <a:pathLst>
                <a:path w="757" h="698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0" name="CustomShape 15"/>
            <p:cNvSpPr/>
            <p:nvPr/>
          </p:nvSpPr>
          <p:spPr>
            <a:xfrm>
              <a:off x="4411080" y="3470400"/>
              <a:ext cx="337680" cy="335880"/>
            </a:xfrm>
            <a:custGeom>
              <a:avLst/>
              <a:gdLst/>
              <a:ahLst/>
              <a:rect l="l" t="t" r="r" b="b"/>
              <a:pathLst>
                <a:path w="12792" h="12732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51" name="Group 16"/>
          <p:cNvGrpSpPr/>
          <p:nvPr/>
        </p:nvGrpSpPr>
        <p:grpSpPr>
          <a:xfrm>
            <a:off x="5450760" y="1686600"/>
            <a:ext cx="295200" cy="335880"/>
            <a:chOff x="5450760" y="1686600"/>
            <a:chExt cx="295200" cy="335880"/>
          </a:xfrm>
        </p:grpSpPr>
        <p:sp>
          <p:nvSpPr>
            <p:cNvPr id="852" name="CustomShape 17"/>
            <p:cNvSpPr/>
            <p:nvPr/>
          </p:nvSpPr>
          <p:spPr>
            <a:xfrm>
              <a:off x="5558760" y="1931760"/>
              <a:ext cx="76320" cy="30240"/>
            </a:xfrm>
            <a:custGeom>
              <a:avLst/>
              <a:gdLst/>
              <a:ahLst/>
              <a:rect l="l" t="t" r="r" b="b"/>
              <a:pathLst>
                <a:path w="2899" h="1159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3" name="CustomShape 18"/>
            <p:cNvSpPr/>
            <p:nvPr/>
          </p:nvSpPr>
          <p:spPr>
            <a:xfrm>
              <a:off x="5450760" y="1686600"/>
              <a:ext cx="295200" cy="335880"/>
            </a:xfrm>
            <a:custGeom>
              <a:avLst/>
              <a:gdLst/>
              <a:ahLst/>
              <a:rect l="l" t="t" r="r" b="b"/>
              <a:pathLst>
                <a:path w="11185" h="12729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54" name="CustomShape 19"/>
          <p:cNvSpPr/>
          <p:nvPr/>
        </p:nvSpPr>
        <p:spPr>
          <a:xfrm rot="5400000">
            <a:off x="5599800" y="2948040"/>
            <a:ext cx="2000880" cy="1795320"/>
          </a:xfrm>
          <a:prstGeom prst="flowChartPreparation">
            <a:avLst/>
          </a:prstGeom>
          <a:gradFill rotWithShape="0">
            <a:gsLst>
              <a:gs pos="0">
                <a:srgbClr val="ffffff"/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</a:gra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55" name="Group 20"/>
          <p:cNvGrpSpPr/>
          <p:nvPr/>
        </p:nvGrpSpPr>
        <p:grpSpPr>
          <a:xfrm>
            <a:off x="6492240" y="3474720"/>
            <a:ext cx="295200" cy="335880"/>
            <a:chOff x="6492240" y="3474720"/>
            <a:chExt cx="295200" cy="335880"/>
          </a:xfrm>
        </p:grpSpPr>
        <p:sp>
          <p:nvSpPr>
            <p:cNvPr id="856" name="CustomShape 21"/>
            <p:cNvSpPr/>
            <p:nvPr/>
          </p:nvSpPr>
          <p:spPr>
            <a:xfrm>
              <a:off x="6600240" y="3719880"/>
              <a:ext cx="76320" cy="30240"/>
            </a:xfrm>
            <a:custGeom>
              <a:avLst/>
              <a:gdLst/>
              <a:ahLst/>
              <a:rect l="l" t="t" r="r" b="b"/>
              <a:pathLst>
                <a:path w="2899" h="1159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7" name="CustomShape 22"/>
            <p:cNvSpPr/>
            <p:nvPr/>
          </p:nvSpPr>
          <p:spPr>
            <a:xfrm>
              <a:off x="6492240" y="3474720"/>
              <a:ext cx="295200" cy="335880"/>
            </a:xfrm>
            <a:custGeom>
              <a:avLst/>
              <a:gdLst/>
              <a:ahLst/>
              <a:rect l="l" t="t" r="r" b="b"/>
              <a:pathLst>
                <a:path w="11185" h="12729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58" name="TextShape 23"/>
          <p:cNvSpPr txBox="1"/>
          <p:nvPr/>
        </p:nvSpPr>
        <p:spPr>
          <a:xfrm>
            <a:off x="5836680" y="3840480"/>
            <a:ext cx="156996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400" spc="-1" strike="noStrike">
                <a:solidFill>
                  <a:srgbClr val="ffffff"/>
                </a:solidFill>
                <a:latin typeface="Squada One"/>
                <a:ea typeface="Squada One"/>
              </a:rPr>
              <a:t>Piotr Popis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TextShape 1"/>
          <p:cNvSpPr txBox="1"/>
          <p:nvPr/>
        </p:nvSpPr>
        <p:spPr>
          <a:xfrm>
            <a:off x="1375920" y="3092400"/>
            <a:ext cx="6392520" cy="67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6000" spc="-1" strike="noStrike">
                <a:solidFill>
                  <a:srgbClr val="ffffff"/>
                </a:solidFill>
                <a:latin typeface="Squada One"/>
                <a:ea typeface="Squada One"/>
              </a:rPr>
              <a:t>THANKS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88d3ce"/>
            </a:gs>
            <a:gs pos="100000">
              <a:srgbClr val="423864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TextShape 1"/>
          <p:cNvSpPr txBox="1"/>
          <p:nvPr/>
        </p:nvSpPr>
        <p:spPr>
          <a:xfrm>
            <a:off x="1122120" y="401400"/>
            <a:ext cx="6899040" cy="945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3600" spc="-1" strike="noStrike">
                <a:solidFill>
                  <a:srgbClr val="ffffff"/>
                </a:solidFill>
                <a:latin typeface="Squada One"/>
                <a:ea typeface="Squada One"/>
              </a:rPr>
              <a:t>Spis treści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5" name="TextShape 2"/>
          <p:cNvSpPr txBox="1"/>
          <p:nvPr/>
        </p:nvSpPr>
        <p:spPr>
          <a:xfrm>
            <a:off x="2400480" y="2011680"/>
            <a:ext cx="262872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400" spc="-1" strike="noStrike">
                <a:solidFill>
                  <a:srgbClr val="ffffff"/>
                </a:solidFill>
                <a:latin typeface="Squada One"/>
                <a:ea typeface="Squada One"/>
              </a:rPr>
              <a:t>SERWER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TextShape 3"/>
          <p:cNvSpPr txBox="1"/>
          <p:nvPr/>
        </p:nvSpPr>
        <p:spPr>
          <a:xfrm>
            <a:off x="2834640" y="1619280"/>
            <a:ext cx="175356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4800" spc="-1" strike="noStrike">
                <a:solidFill>
                  <a:srgbClr val="ffffff"/>
                </a:solidFill>
                <a:latin typeface="Squada One"/>
                <a:ea typeface="Squada One"/>
              </a:rPr>
              <a:t>01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7" name="TextShape 4"/>
          <p:cNvSpPr txBox="1"/>
          <p:nvPr/>
        </p:nvSpPr>
        <p:spPr>
          <a:xfrm>
            <a:off x="1645920" y="3587040"/>
            <a:ext cx="262872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400" spc="-1" strike="noStrike">
                <a:solidFill>
                  <a:srgbClr val="ffffff"/>
                </a:solidFill>
                <a:latin typeface="Squada One"/>
                <a:ea typeface="Squada One"/>
              </a:rPr>
              <a:t>BACKEND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TextShape 5"/>
          <p:cNvSpPr txBox="1"/>
          <p:nvPr/>
        </p:nvSpPr>
        <p:spPr>
          <a:xfrm>
            <a:off x="2103120" y="3166560"/>
            <a:ext cx="175356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4800" spc="-1" strike="noStrike">
                <a:solidFill>
                  <a:srgbClr val="ffffff"/>
                </a:solidFill>
                <a:latin typeface="Squada One"/>
                <a:ea typeface="Squada One"/>
              </a:rPr>
              <a:t>03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TextShape 6"/>
          <p:cNvSpPr txBox="1"/>
          <p:nvPr/>
        </p:nvSpPr>
        <p:spPr>
          <a:xfrm>
            <a:off x="4046400" y="2011680"/>
            <a:ext cx="262872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400" spc="-1" strike="noStrike">
                <a:solidFill>
                  <a:srgbClr val="ffffff"/>
                </a:solidFill>
                <a:latin typeface="Squada One"/>
                <a:ea typeface="Squada One"/>
              </a:rPr>
              <a:t>BAZA DANYCH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TextShape 7"/>
          <p:cNvSpPr txBox="1"/>
          <p:nvPr/>
        </p:nvSpPr>
        <p:spPr>
          <a:xfrm>
            <a:off x="4480560" y="1645920"/>
            <a:ext cx="175356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4800" spc="-1" strike="noStrike">
                <a:solidFill>
                  <a:srgbClr val="ffffff"/>
                </a:solidFill>
                <a:latin typeface="Squada One"/>
                <a:ea typeface="Squada One"/>
              </a:rPr>
              <a:t>02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1" name="TextShape 8"/>
          <p:cNvSpPr txBox="1"/>
          <p:nvPr/>
        </p:nvSpPr>
        <p:spPr>
          <a:xfrm>
            <a:off x="3635640" y="3811680"/>
            <a:ext cx="175932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400" spc="-1" strike="noStrike">
                <a:solidFill>
                  <a:srgbClr val="ffffff"/>
                </a:solidFill>
                <a:latin typeface="Squada One"/>
                <a:ea typeface="Squada One"/>
              </a:rPr>
              <a:t>SZTUCZNA INTELIGENCJA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TextShape 9"/>
          <p:cNvSpPr txBox="1"/>
          <p:nvPr/>
        </p:nvSpPr>
        <p:spPr>
          <a:xfrm>
            <a:off x="3578400" y="3159360"/>
            <a:ext cx="175356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4800" spc="-1" strike="noStrike">
                <a:solidFill>
                  <a:srgbClr val="ffffff"/>
                </a:solidFill>
                <a:latin typeface="Squada One"/>
                <a:ea typeface="Squada One"/>
              </a:rPr>
              <a:t>04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TextShape 10"/>
          <p:cNvSpPr txBox="1"/>
          <p:nvPr/>
        </p:nvSpPr>
        <p:spPr>
          <a:xfrm>
            <a:off x="4846320" y="3587040"/>
            <a:ext cx="262872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400" spc="-1" strike="noStrike">
                <a:solidFill>
                  <a:srgbClr val="ffffff"/>
                </a:solidFill>
                <a:latin typeface="Squada One"/>
                <a:ea typeface="Squada One"/>
              </a:rPr>
              <a:t>FRONTEND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4" name="TextShape 11"/>
          <p:cNvSpPr txBox="1"/>
          <p:nvPr/>
        </p:nvSpPr>
        <p:spPr>
          <a:xfrm>
            <a:off x="5195880" y="3166560"/>
            <a:ext cx="175356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4800" spc="-1" strike="noStrike">
                <a:solidFill>
                  <a:srgbClr val="ffffff"/>
                </a:solidFill>
                <a:latin typeface="Squada One"/>
                <a:ea typeface="Squada One"/>
              </a:rPr>
              <a:t>05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TextShape 1"/>
          <p:cNvSpPr txBox="1"/>
          <p:nvPr/>
        </p:nvSpPr>
        <p:spPr>
          <a:xfrm>
            <a:off x="356040" y="2236680"/>
            <a:ext cx="3955680" cy="67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s" sz="3600" spc="-1" strike="noStrike">
                <a:solidFill>
                  <a:srgbClr val="ffffff"/>
                </a:solidFill>
                <a:latin typeface="Squada One"/>
                <a:ea typeface="Squada One"/>
              </a:rPr>
              <a:t>WPROWADZENIE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6" name="TextShape 2"/>
          <p:cNvSpPr txBox="1"/>
          <p:nvPr/>
        </p:nvSpPr>
        <p:spPr>
          <a:xfrm>
            <a:off x="4837680" y="1576800"/>
            <a:ext cx="2746800" cy="1989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Roboto Condensed Light"/>
                <a:ea typeface="Roboto Condensed Light"/>
              </a:rPr>
              <a:t>CSA to aplikacja webowa, która pozwala na poszerzanie wiedzy oraz analizę w zakresie rozpowszechniania się koronawirusa w Polsce. Daje również możliwość wglądu w predykcje przypadków zakażeń, śmierci oraz ozdrowień na przyszłe dni.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TextShape 1"/>
          <p:cNvSpPr txBox="1"/>
          <p:nvPr/>
        </p:nvSpPr>
        <p:spPr>
          <a:xfrm>
            <a:off x="1250640" y="1851480"/>
            <a:ext cx="6658560" cy="67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3600" spc="-1" strike="noStrike">
                <a:solidFill>
                  <a:srgbClr val="ffffff"/>
                </a:solidFill>
                <a:latin typeface="Squada One"/>
                <a:ea typeface="Squada One"/>
              </a:rPr>
              <a:t>DJANGO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8" name="TextShape 2"/>
          <p:cNvSpPr txBox="1"/>
          <p:nvPr/>
        </p:nvSpPr>
        <p:spPr>
          <a:xfrm>
            <a:off x="3114720" y="2640600"/>
            <a:ext cx="2930400" cy="1371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000" spc="-1" strike="noStrike">
                <a:solidFill>
                  <a:srgbClr val="ffffff"/>
                </a:solidFill>
                <a:latin typeface="Roboto Condensed Light"/>
                <a:ea typeface="Roboto Condensed Light"/>
              </a:rPr>
              <a:t>Framework pythona pozwalający tworzyć aplikacje webowe. Technologia pośredniczy w komunikacji między klientem, a serwererem.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49" name="TextShape 3"/>
          <p:cNvSpPr txBox="1"/>
          <p:nvPr/>
        </p:nvSpPr>
        <p:spPr>
          <a:xfrm>
            <a:off x="457200" y="365760"/>
            <a:ext cx="20116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2200" spc="-1" strike="noStrike">
                <a:solidFill>
                  <a:srgbClr val="ffffff"/>
                </a:solidFill>
                <a:latin typeface="Squada One"/>
                <a:ea typeface="Squada One"/>
              </a:rPr>
              <a:t>01 SERWER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TextShape 1"/>
          <p:cNvSpPr txBox="1"/>
          <p:nvPr/>
        </p:nvSpPr>
        <p:spPr>
          <a:xfrm>
            <a:off x="731520" y="274320"/>
            <a:ext cx="8394480" cy="670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3600" spc="-1" strike="noStrike">
                <a:solidFill>
                  <a:srgbClr val="ffffff"/>
                </a:solidFill>
                <a:latin typeface="Squada One"/>
                <a:ea typeface="Squada One"/>
              </a:rPr>
              <a:t>DJANGO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51" name="Group 2"/>
          <p:cNvGrpSpPr/>
          <p:nvPr/>
        </p:nvGrpSpPr>
        <p:grpSpPr>
          <a:xfrm>
            <a:off x="1737360" y="1280160"/>
            <a:ext cx="1143360" cy="1098360"/>
            <a:chOff x="1737360" y="1280160"/>
            <a:chExt cx="1143360" cy="1098360"/>
          </a:xfrm>
        </p:grpSpPr>
        <p:sp>
          <p:nvSpPr>
            <p:cNvPr id="652" name="CustomShape 3"/>
            <p:cNvSpPr/>
            <p:nvPr/>
          </p:nvSpPr>
          <p:spPr>
            <a:xfrm rot="16188600">
              <a:off x="2661840" y="1609200"/>
              <a:ext cx="360" cy="436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dk2"/>
              </a:solidFill>
              <a:round/>
              <a:tailEnd len="med" type="diamond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3" name="CustomShape 4"/>
            <p:cNvSpPr/>
            <p:nvPr/>
          </p:nvSpPr>
          <p:spPr>
            <a:xfrm rot="16188600">
              <a:off x="1665000" y="1355400"/>
              <a:ext cx="1095120" cy="947520"/>
            </a:xfrm>
            <a:custGeom>
              <a:avLst/>
              <a:gdLst/>
              <a:ahLst/>
              <a:rect l="l" t="t" r="r" b="b"/>
              <a:pathLst>
                <a:path w="32007" h="27692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4" name="CustomShape 5"/>
            <p:cNvSpPr/>
            <p:nvPr/>
          </p:nvSpPr>
          <p:spPr>
            <a:xfrm rot="16188600">
              <a:off x="1767600" y="14439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5" name="CustomShape 6"/>
            <p:cNvSpPr/>
            <p:nvPr/>
          </p:nvSpPr>
          <p:spPr>
            <a:xfrm rot="16188600">
              <a:off x="1767600" y="14439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6" name="CustomShape 7"/>
            <p:cNvSpPr/>
            <p:nvPr/>
          </p:nvSpPr>
          <p:spPr>
            <a:xfrm rot="16188600">
              <a:off x="1766520" y="1442880"/>
              <a:ext cx="891720" cy="772920"/>
            </a:xfrm>
            <a:custGeom>
              <a:avLst/>
              <a:gdLst/>
              <a:ahLst/>
              <a:rect l="l" t="t" r="r" b="b"/>
              <a:pathLst>
                <a:path w="26060" h="22592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57" name="TextShape 8"/>
          <p:cNvSpPr txBox="1"/>
          <p:nvPr/>
        </p:nvSpPr>
        <p:spPr>
          <a:xfrm>
            <a:off x="1803240" y="1557360"/>
            <a:ext cx="784440" cy="5187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2400" spc="-1" strike="noStrike">
                <a:solidFill>
                  <a:srgbClr val="ffffff"/>
                </a:solidFill>
                <a:latin typeface="Squada One"/>
                <a:ea typeface="Squada One"/>
              </a:rPr>
              <a:t>W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8" name="TextShape 9"/>
          <p:cNvSpPr txBox="1"/>
          <p:nvPr/>
        </p:nvSpPr>
        <p:spPr>
          <a:xfrm>
            <a:off x="6499440" y="2562480"/>
            <a:ext cx="784440" cy="5187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2400" spc="-1" strike="noStrike">
                <a:solidFill>
                  <a:srgbClr val="ffffff"/>
                </a:solidFill>
                <a:latin typeface="Squada One"/>
                <a:ea typeface="Squada One"/>
              </a:rPr>
              <a:t>P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TextShape 10"/>
          <p:cNvSpPr txBox="1"/>
          <p:nvPr/>
        </p:nvSpPr>
        <p:spPr>
          <a:xfrm>
            <a:off x="272520" y="1463040"/>
            <a:ext cx="15544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600" spc="-1" strike="noStrike">
                <a:solidFill>
                  <a:srgbClr val="423864"/>
                </a:solidFill>
                <a:latin typeface="Squada One"/>
                <a:ea typeface="Squada One"/>
              </a:rPr>
              <a:t>WYZWANIA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TextShape 11"/>
          <p:cNvSpPr txBox="1"/>
          <p:nvPr/>
        </p:nvSpPr>
        <p:spPr>
          <a:xfrm>
            <a:off x="3099600" y="1371600"/>
            <a:ext cx="1380960" cy="1077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100" spc="-1" strike="noStrike">
                <a:solidFill>
                  <a:srgbClr val="ffffff"/>
                </a:solidFill>
                <a:latin typeface="Roboto Condensed Light"/>
                <a:ea typeface="Roboto Condensed Light"/>
              </a:rPr>
              <a:t>Komunikacja użytkownika z bazą danych, filtrowanie danych.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661" name="TextShape 12"/>
          <p:cNvSpPr txBox="1"/>
          <p:nvPr/>
        </p:nvSpPr>
        <p:spPr>
          <a:xfrm>
            <a:off x="3108960" y="3383280"/>
            <a:ext cx="1828800" cy="1077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s" sz="1100" spc="-1" strike="noStrike">
                <a:solidFill>
                  <a:srgbClr val="ffffff"/>
                </a:solidFill>
                <a:latin typeface="Roboto Condensed Light"/>
                <a:ea typeface="Roboto Condensed Light"/>
              </a:rPr>
              <a:t>Oferuje tak zwane widoki, których zadaniem jest  filtrowanie danych z bazy oraz przekazanie jako odpowiedzi w formularzu dla konkretnego żądania.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62" name="TextShape 13"/>
          <p:cNvSpPr txBox="1"/>
          <p:nvPr/>
        </p:nvSpPr>
        <p:spPr>
          <a:xfrm>
            <a:off x="4846320" y="2491200"/>
            <a:ext cx="1380960" cy="1077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s" sz="1100" spc="-1" strike="noStrike">
                <a:solidFill>
                  <a:srgbClr val="ffffff"/>
                </a:solidFill>
                <a:latin typeface="Roboto Condensed Light"/>
                <a:ea typeface="Roboto Condensed Light"/>
              </a:rPr>
              <a:t>Django nie wspiera nierelacyjnych baz danych.</a:t>
            </a:r>
            <a:endParaRPr b="0" lang="en-US" sz="1100" spc="-1" strike="noStrike">
              <a:latin typeface="Arial"/>
            </a:endParaRPr>
          </a:p>
        </p:txBody>
      </p:sp>
      <p:grpSp>
        <p:nvGrpSpPr>
          <p:cNvPr id="663" name="Group 14"/>
          <p:cNvGrpSpPr/>
          <p:nvPr/>
        </p:nvGrpSpPr>
        <p:grpSpPr>
          <a:xfrm>
            <a:off x="1737360" y="3200400"/>
            <a:ext cx="1148400" cy="1107000"/>
            <a:chOff x="1737360" y="3200400"/>
            <a:chExt cx="1148400" cy="1107000"/>
          </a:xfrm>
        </p:grpSpPr>
        <p:sp>
          <p:nvSpPr>
            <p:cNvPr id="664" name="CustomShape 15"/>
            <p:cNvSpPr/>
            <p:nvPr/>
          </p:nvSpPr>
          <p:spPr>
            <a:xfrm rot="16242600">
              <a:off x="1670040" y="3279960"/>
              <a:ext cx="1095120" cy="947520"/>
            </a:xfrm>
            <a:custGeom>
              <a:avLst/>
              <a:gdLst/>
              <a:ahLst/>
              <a:rect l="l" t="t" r="r" b="b"/>
              <a:pathLst>
                <a:path w="32007" h="27692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5" name="CustomShape 16"/>
            <p:cNvSpPr/>
            <p:nvPr/>
          </p:nvSpPr>
          <p:spPr>
            <a:xfrm rot="16242600">
              <a:off x="1773000" y="33681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6" name="CustomShape 17"/>
            <p:cNvSpPr/>
            <p:nvPr/>
          </p:nvSpPr>
          <p:spPr>
            <a:xfrm rot="16242600">
              <a:off x="1773000" y="33681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7" name="CustomShape 18"/>
            <p:cNvSpPr/>
            <p:nvPr/>
          </p:nvSpPr>
          <p:spPr>
            <a:xfrm rot="16242600">
              <a:off x="1771920" y="3367080"/>
              <a:ext cx="891720" cy="772920"/>
            </a:xfrm>
            <a:custGeom>
              <a:avLst/>
              <a:gdLst/>
              <a:ahLst/>
              <a:rect l="l" t="t" r="r" b="b"/>
              <a:pathLst>
                <a:path w="26060" h="22592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8" name="CustomShape 19"/>
            <p:cNvSpPr/>
            <p:nvPr/>
          </p:nvSpPr>
          <p:spPr>
            <a:xfrm rot="16242600">
              <a:off x="2666880" y="3540240"/>
              <a:ext cx="360" cy="436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dk2"/>
              </a:solidFill>
              <a:round/>
              <a:tailEnd len="med" type="diamond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69" name="Group 20"/>
          <p:cNvGrpSpPr/>
          <p:nvPr/>
        </p:nvGrpSpPr>
        <p:grpSpPr>
          <a:xfrm>
            <a:off x="6217920" y="2286000"/>
            <a:ext cx="1144080" cy="1099440"/>
            <a:chOff x="6217920" y="2286000"/>
            <a:chExt cx="1144080" cy="1099440"/>
          </a:xfrm>
        </p:grpSpPr>
        <p:sp>
          <p:nvSpPr>
            <p:cNvPr id="670" name="CustomShape 21"/>
            <p:cNvSpPr/>
            <p:nvPr/>
          </p:nvSpPr>
          <p:spPr>
            <a:xfrm rot="5384400">
              <a:off x="6337800" y="2361600"/>
              <a:ext cx="1095120" cy="947520"/>
            </a:xfrm>
            <a:custGeom>
              <a:avLst/>
              <a:gdLst/>
              <a:ahLst/>
              <a:rect l="l" t="t" r="r" b="b"/>
              <a:pathLst>
                <a:path w="32007" h="27692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1" name="CustomShape 22"/>
            <p:cNvSpPr/>
            <p:nvPr/>
          </p:nvSpPr>
          <p:spPr>
            <a:xfrm rot="5384400">
              <a:off x="6438600" y="24501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2" name="CustomShape 23"/>
            <p:cNvSpPr/>
            <p:nvPr/>
          </p:nvSpPr>
          <p:spPr>
            <a:xfrm rot="5384400">
              <a:off x="6440760" y="24501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3" name="CustomShape 24"/>
            <p:cNvSpPr/>
            <p:nvPr/>
          </p:nvSpPr>
          <p:spPr>
            <a:xfrm rot="5384400">
              <a:off x="6439680" y="2449080"/>
              <a:ext cx="891720" cy="772920"/>
            </a:xfrm>
            <a:custGeom>
              <a:avLst/>
              <a:gdLst/>
              <a:ahLst/>
              <a:rect l="l" t="t" r="r" b="b"/>
              <a:pathLst>
                <a:path w="26060" h="22592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4" name="CustomShape 25"/>
            <p:cNvSpPr/>
            <p:nvPr/>
          </p:nvSpPr>
          <p:spPr>
            <a:xfrm rot="5384400">
              <a:off x="6436080" y="2620440"/>
              <a:ext cx="360" cy="436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dk2"/>
              </a:solidFill>
              <a:round/>
              <a:tailEnd len="med" type="diamond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75" name="TextShape 26"/>
          <p:cNvSpPr txBox="1"/>
          <p:nvPr/>
        </p:nvSpPr>
        <p:spPr>
          <a:xfrm>
            <a:off x="365760" y="3354480"/>
            <a:ext cx="15544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600" spc="-1" strike="noStrike">
                <a:solidFill>
                  <a:srgbClr val="423864"/>
                </a:solidFill>
                <a:latin typeface="Squada One"/>
                <a:ea typeface="Squada One"/>
              </a:rPr>
              <a:t>DECYZJA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6" name="TextShape 27"/>
          <p:cNvSpPr txBox="1"/>
          <p:nvPr/>
        </p:nvSpPr>
        <p:spPr>
          <a:xfrm>
            <a:off x="7223760" y="2442240"/>
            <a:ext cx="15544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600" spc="-1" strike="noStrike">
                <a:solidFill>
                  <a:srgbClr val="423864"/>
                </a:solidFill>
                <a:latin typeface="Squada One"/>
                <a:ea typeface="Squada One"/>
              </a:rPr>
              <a:t>PROBLEMY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7" name="TextShape 28"/>
          <p:cNvSpPr txBox="1"/>
          <p:nvPr/>
        </p:nvSpPr>
        <p:spPr>
          <a:xfrm>
            <a:off x="1825560" y="3474720"/>
            <a:ext cx="784440" cy="5187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2400" spc="-1" strike="noStrike">
                <a:solidFill>
                  <a:srgbClr val="ffffff"/>
                </a:solidFill>
                <a:latin typeface="Squada One"/>
                <a:ea typeface="Squada One"/>
              </a:rPr>
              <a:t>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TextShape 1"/>
          <p:cNvSpPr txBox="1"/>
          <p:nvPr/>
        </p:nvSpPr>
        <p:spPr>
          <a:xfrm>
            <a:off x="1250640" y="1851480"/>
            <a:ext cx="6658560" cy="67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3600" spc="-1" strike="noStrike">
                <a:solidFill>
                  <a:srgbClr val="ffffff"/>
                </a:solidFill>
                <a:latin typeface="Squada One"/>
                <a:ea typeface="Squada One"/>
              </a:rPr>
              <a:t>FIREBASE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9" name="TextShape 2"/>
          <p:cNvSpPr txBox="1"/>
          <p:nvPr/>
        </p:nvSpPr>
        <p:spPr>
          <a:xfrm>
            <a:off x="3114720" y="2640600"/>
            <a:ext cx="2930400" cy="1371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000" spc="-1" strike="noStrike">
                <a:solidFill>
                  <a:srgbClr val="ffffff"/>
                </a:solidFill>
                <a:latin typeface="Roboto Condensed Light"/>
                <a:ea typeface="Roboto Condensed Light"/>
              </a:rPr>
              <a:t>Baza danych online, do której można uzyskać dostęp przez odpowiednie API.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000" spc="-1" strike="noStrike">
                <a:solidFill>
                  <a:srgbClr val="ffffff"/>
                </a:solidFill>
                <a:latin typeface="Roboto Condensed Light"/>
                <a:ea typeface="Roboto Condensed Light"/>
              </a:rPr>
              <a:t>Baza przechowuje dane w postaci JSON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000" spc="-1" strike="noStrike">
                <a:solidFill>
                  <a:srgbClr val="ffffff"/>
                </a:solidFill>
                <a:latin typeface="Roboto Condensed Light"/>
                <a:ea typeface="Roboto Condensed Light"/>
              </a:rPr>
              <a:t>(tzw. JSON storing).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80" name="TextShape 3"/>
          <p:cNvSpPr txBox="1"/>
          <p:nvPr/>
        </p:nvSpPr>
        <p:spPr>
          <a:xfrm>
            <a:off x="457200" y="365760"/>
            <a:ext cx="310896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2200" spc="-1" strike="noStrike">
                <a:solidFill>
                  <a:srgbClr val="ffffff"/>
                </a:solidFill>
                <a:latin typeface="Squada One"/>
                <a:ea typeface="Squada One"/>
              </a:rPr>
              <a:t>02 BAZA DANYCH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TextShape 1"/>
          <p:cNvSpPr txBox="1"/>
          <p:nvPr/>
        </p:nvSpPr>
        <p:spPr>
          <a:xfrm>
            <a:off x="731520" y="274320"/>
            <a:ext cx="8394480" cy="670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3600" spc="-1" strike="noStrike">
                <a:solidFill>
                  <a:srgbClr val="ffffff"/>
                </a:solidFill>
                <a:latin typeface="Squada One"/>
                <a:ea typeface="Squada One"/>
              </a:rPr>
              <a:t>FIREBASE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82" name="Group 2"/>
          <p:cNvGrpSpPr/>
          <p:nvPr/>
        </p:nvGrpSpPr>
        <p:grpSpPr>
          <a:xfrm>
            <a:off x="1737360" y="1280160"/>
            <a:ext cx="1143360" cy="1098360"/>
            <a:chOff x="1737360" y="1280160"/>
            <a:chExt cx="1143360" cy="1098360"/>
          </a:xfrm>
        </p:grpSpPr>
        <p:sp>
          <p:nvSpPr>
            <p:cNvPr id="683" name="CustomShape 3"/>
            <p:cNvSpPr/>
            <p:nvPr/>
          </p:nvSpPr>
          <p:spPr>
            <a:xfrm rot="16188600">
              <a:off x="2661840" y="1609200"/>
              <a:ext cx="360" cy="436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dk2"/>
              </a:solidFill>
              <a:round/>
              <a:tailEnd len="med" type="diamond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4" name="CustomShape 4"/>
            <p:cNvSpPr/>
            <p:nvPr/>
          </p:nvSpPr>
          <p:spPr>
            <a:xfrm rot="16188600">
              <a:off x="1665000" y="1355400"/>
              <a:ext cx="1095120" cy="947520"/>
            </a:xfrm>
            <a:custGeom>
              <a:avLst/>
              <a:gdLst/>
              <a:ahLst/>
              <a:rect l="l" t="t" r="r" b="b"/>
              <a:pathLst>
                <a:path w="32007" h="27692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5" name="CustomShape 5"/>
            <p:cNvSpPr/>
            <p:nvPr/>
          </p:nvSpPr>
          <p:spPr>
            <a:xfrm rot="16188600">
              <a:off x="1767600" y="14439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6" name="CustomShape 6"/>
            <p:cNvSpPr/>
            <p:nvPr/>
          </p:nvSpPr>
          <p:spPr>
            <a:xfrm rot="16188600">
              <a:off x="1767600" y="14439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7" name="CustomShape 7"/>
            <p:cNvSpPr/>
            <p:nvPr/>
          </p:nvSpPr>
          <p:spPr>
            <a:xfrm rot="16188600">
              <a:off x="1766520" y="1442880"/>
              <a:ext cx="891720" cy="772920"/>
            </a:xfrm>
            <a:custGeom>
              <a:avLst/>
              <a:gdLst/>
              <a:ahLst/>
              <a:rect l="l" t="t" r="r" b="b"/>
              <a:pathLst>
                <a:path w="26060" h="22592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88" name="TextShape 8"/>
          <p:cNvSpPr txBox="1"/>
          <p:nvPr/>
        </p:nvSpPr>
        <p:spPr>
          <a:xfrm>
            <a:off x="1803240" y="1557360"/>
            <a:ext cx="784440" cy="5187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2400" spc="-1" strike="noStrike">
                <a:solidFill>
                  <a:srgbClr val="ffffff"/>
                </a:solidFill>
                <a:latin typeface="Squada One"/>
                <a:ea typeface="Squada One"/>
              </a:rPr>
              <a:t>W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9" name="TextShape 9"/>
          <p:cNvSpPr txBox="1"/>
          <p:nvPr/>
        </p:nvSpPr>
        <p:spPr>
          <a:xfrm>
            <a:off x="6499440" y="2562480"/>
            <a:ext cx="784440" cy="5187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2400" spc="-1" strike="noStrike">
                <a:solidFill>
                  <a:srgbClr val="ffffff"/>
                </a:solidFill>
                <a:latin typeface="Squada One"/>
                <a:ea typeface="Squada One"/>
              </a:rPr>
              <a:t>P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0" name="TextShape 10"/>
          <p:cNvSpPr txBox="1"/>
          <p:nvPr/>
        </p:nvSpPr>
        <p:spPr>
          <a:xfrm>
            <a:off x="272520" y="1463040"/>
            <a:ext cx="15544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600" spc="-1" strike="noStrike">
                <a:solidFill>
                  <a:srgbClr val="423864"/>
                </a:solidFill>
                <a:latin typeface="Squada One"/>
                <a:ea typeface="Squada One"/>
              </a:rPr>
              <a:t>WYZWANIA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1" name="TextShape 11"/>
          <p:cNvSpPr txBox="1"/>
          <p:nvPr/>
        </p:nvSpPr>
        <p:spPr>
          <a:xfrm>
            <a:off x="3099600" y="1208880"/>
            <a:ext cx="1838160" cy="1077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100" spc="-1" strike="noStrike">
                <a:solidFill>
                  <a:srgbClr val="ffffff"/>
                </a:solidFill>
                <a:latin typeface="Roboto Condensed Light"/>
                <a:ea typeface="Roboto Condensed Light"/>
              </a:rPr>
              <a:t>Zaprojektowanie struktury przechowywanych danych z uwzględnieniem specyfiki JSON databasing.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692" name="TextShape 12"/>
          <p:cNvSpPr txBox="1"/>
          <p:nvPr/>
        </p:nvSpPr>
        <p:spPr>
          <a:xfrm>
            <a:off x="3108960" y="3383280"/>
            <a:ext cx="1828800" cy="1077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s" sz="1100" spc="-1" strike="noStrike">
                <a:solidFill>
                  <a:srgbClr val="ffffff"/>
                </a:solidFill>
                <a:latin typeface="Roboto Condensed Light"/>
                <a:ea typeface="Roboto Condensed Light"/>
              </a:rPr>
              <a:t>Brak konieczności konteneryzacji ze względu na dostęp do danych online. Łatwy dostęp do przechowywanych danych.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93" name="TextShape 13"/>
          <p:cNvSpPr txBox="1"/>
          <p:nvPr/>
        </p:nvSpPr>
        <p:spPr>
          <a:xfrm>
            <a:off x="4846320" y="2491200"/>
            <a:ext cx="1380960" cy="1077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s" sz="1100" spc="-1" strike="noStrike">
                <a:solidFill>
                  <a:srgbClr val="ffffff"/>
                </a:solidFill>
                <a:latin typeface="Roboto Condensed Light"/>
                <a:ea typeface="Roboto Condensed Light"/>
              </a:rPr>
              <a:t>Długi czas łączenia się powodujący opóźnienia w działaniu aplikacji.</a:t>
            </a:r>
            <a:endParaRPr b="0" lang="en-US" sz="1100" spc="-1" strike="noStrike">
              <a:latin typeface="Arial"/>
            </a:endParaRPr>
          </a:p>
        </p:txBody>
      </p:sp>
      <p:grpSp>
        <p:nvGrpSpPr>
          <p:cNvPr id="694" name="Group 14"/>
          <p:cNvGrpSpPr/>
          <p:nvPr/>
        </p:nvGrpSpPr>
        <p:grpSpPr>
          <a:xfrm>
            <a:off x="1737360" y="3200400"/>
            <a:ext cx="1148400" cy="1107000"/>
            <a:chOff x="1737360" y="3200400"/>
            <a:chExt cx="1148400" cy="1107000"/>
          </a:xfrm>
        </p:grpSpPr>
        <p:sp>
          <p:nvSpPr>
            <p:cNvPr id="695" name="CustomShape 15"/>
            <p:cNvSpPr/>
            <p:nvPr/>
          </p:nvSpPr>
          <p:spPr>
            <a:xfrm rot="16242600">
              <a:off x="1670040" y="3279960"/>
              <a:ext cx="1095120" cy="947520"/>
            </a:xfrm>
            <a:custGeom>
              <a:avLst/>
              <a:gdLst/>
              <a:ahLst/>
              <a:rect l="l" t="t" r="r" b="b"/>
              <a:pathLst>
                <a:path w="32007" h="27692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6" name="CustomShape 16"/>
            <p:cNvSpPr/>
            <p:nvPr/>
          </p:nvSpPr>
          <p:spPr>
            <a:xfrm rot="16242600">
              <a:off x="1773000" y="33681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7" name="CustomShape 17"/>
            <p:cNvSpPr/>
            <p:nvPr/>
          </p:nvSpPr>
          <p:spPr>
            <a:xfrm rot="16242600">
              <a:off x="1773000" y="33681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8" name="CustomShape 18"/>
            <p:cNvSpPr/>
            <p:nvPr/>
          </p:nvSpPr>
          <p:spPr>
            <a:xfrm rot="16242600">
              <a:off x="1771920" y="3367080"/>
              <a:ext cx="891720" cy="772920"/>
            </a:xfrm>
            <a:custGeom>
              <a:avLst/>
              <a:gdLst/>
              <a:ahLst/>
              <a:rect l="l" t="t" r="r" b="b"/>
              <a:pathLst>
                <a:path w="26060" h="22592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9" name="CustomShape 19"/>
            <p:cNvSpPr/>
            <p:nvPr/>
          </p:nvSpPr>
          <p:spPr>
            <a:xfrm rot="16242600">
              <a:off x="2666880" y="3540240"/>
              <a:ext cx="360" cy="436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dk2"/>
              </a:solidFill>
              <a:round/>
              <a:tailEnd len="med" type="diamond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00" name="Group 20"/>
          <p:cNvGrpSpPr/>
          <p:nvPr/>
        </p:nvGrpSpPr>
        <p:grpSpPr>
          <a:xfrm>
            <a:off x="6217920" y="2286000"/>
            <a:ext cx="1144080" cy="1099440"/>
            <a:chOff x="6217920" y="2286000"/>
            <a:chExt cx="1144080" cy="1099440"/>
          </a:xfrm>
        </p:grpSpPr>
        <p:sp>
          <p:nvSpPr>
            <p:cNvPr id="701" name="CustomShape 21"/>
            <p:cNvSpPr/>
            <p:nvPr/>
          </p:nvSpPr>
          <p:spPr>
            <a:xfrm rot="5384400">
              <a:off x="6337800" y="2361600"/>
              <a:ext cx="1095120" cy="947520"/>
            </a:xfrm>
            <a:custGeom>
              <a:avLst/>
              <a:gdLst/>
              <a:ahLst/>
              <a:rect l="l" t="t" r="r" b="b"/>
              <a:pathLst>
                <a:path w="32007" h="27692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2" name="CustomShape 22"/>
            <p:cNvSpPr/>
            <p:nvPr/>
          </p:nvSpPr>
          <p:spPr>
            <a:xfrm rot="5384400">
              <a:off x="6438600" y="24501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3" name="CustomShape 23"/>
            <p:cNvSpPr/>
            <p:nvPr/>
          </p:nvSpPr>
          <p:spPr>
            <a:xfrm rot="5384400">
              <a:off x="6440760" y="24501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4" name="CustomShape 24"/>
            <p:cNvSpPr/>
            <p:nvPr/>
          </p:nvSpPr>
          <p:spPr>
            <a:xfrm rot="5384400">
              <a:off x="6439680" y="2449080"/>
              <a:ext cx="891720" cy="772920"/>
            </a:xfrm>
            <a:custGeom>
              <a:avLst/>
              <a:gdLst/>
              <a:ahLst/>
              <a:rect l="l" t="t" r="r" b="b"/>
              <a:pathLst>
                <a:path w="26060" h="22592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5" name="CustomShape 25"/>
            <p:cNvSpPr/>
            <p:nvPr/>
          </p:nvSpPr>
          <p:spPr>
            <a:xfrm rot="5384400">
              <a:off x="6436080" y="2620440"/>
              <a:ext cx="360" cy="436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dk2"/>
              </a:solidFill>
              <a:round/>
              <a:tailEnd len="med" type="diamond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06" name="TextShape 26"/>
          <p:cNvSpPr txBox="1"/>
          <p:nvPr/>
        </p:nvSpPr>
        <p:spPr>
          <a:xfrm>
            <a:off x="365760" y="3354480"/>
            <a:ext cx="15544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600" spc="-1" strike="noStrike">
                <a:solidFill>
                  <a:srgbClr val="423864"/>
                </a:solidFill>
                <a:latin typeface="Squada One"/>
                <a:ea typeface="Squada One"/>
              </a:rPr>
              <a:t>DECYZJA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TextShape 27"/>
          <p:cNvSpPr txBox="1"/>
          <p:nvPr/>
        </p:nvSpPr>
        <p:spPr>
          <a:xfrm>
            <a:off x="7223760" y="2442240"/>
            <a:ext cx="15544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600" spc="-1" strike="noStrike">
                <a:solidFill>
                  <a:srgbClr val="423864"/>
                </a:solidFill>
                <a:latin typeface="Squada One"/>
                <a:ea typeface="Squada One"/>
              </a:rPr>
              <a:t>PROBLEMY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TextShape 28"/>
          <p:cNvSpPr txBox="1"/>
          <p:nvPr/>
        </p:nvSpPr>
        <p:spPr>
          <a:xfrm>
            <a:off x="1825560" y="3474720"/>
            <a:ext cx="784440" cy="5187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2400" spc="-1" strike="noStrike">
                <a:solidFill>
                  <a:srgbClr val="ffffff"/>
                </a:solidFill>
                <a:latin typeface="Squada One"/>
                <a:ea typeface="Squada One"/>
              </a:rPr>
              <a:t>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TextShape 1"/>
          <p:cNvSpPr txBox="1"/>
          <p:nvPr/>
        </p:nvSpPr>
        <p:spPr>
          <a:xfrm>
            <a:off x="1250640" y="1851480"/>
            <a:ext cx="6658560" cy="67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3600" spc="-1" strike="noStrike">
                <a:solidFill>
                  <a:srgbClr val="ffffff"/>
                </a:solidFill>
                <a:latin typeface="Squada One"/>
                <a:ea typeface="Squada One"/>
              </a:rPr>
              <a:t>PYTHON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0" name="TextShape 2"/>
          <p:cNvSpPr txBox="1"/>
          <p:nvPr/>
        </p:nvSpPr>
        <p:spPr>
          <a:xfrm>
            <a:off x="3114720" y="2640600"/>
            <a:ext cx="2930400" cy="1371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000" spc="-1" strike="noStrike">
                <a:solidFill>
                  <a:srgbClr val="ffffff"/>
                </a:solidFill>
                <a:latin typeface="Roboto Condensed Light"/>
                <a:ea typeface="Roboto Condensed Light"/>
              </a:rPr>
              <a:t>Język programowania wysokiego poziomu. Znany z dużej ilości, łatwo dostępnych zewnętrznych paczek ułatwiających pracę developerów.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11" name="TextShape 3"/>
          <p:cNvSpPr txBox="1"/>
          <p:nvPr/>
        </p:nvSpPr>
        <p:spPr>
          <a:xfrm>
            <a:off x="457200" y="365760"/>
            <a:ext cx="310896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2200" spc="-1" strike="noStrike">
                <a:solidFill>
                  <a:srgbClr val="ffffff"/>
                </a:solidFill>
                <a:latin typeface="Squada One"/>
                <a:ea typeface="Squada One"/>
              </a:rPr>
              <a:t>03 BACKEND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TextShape 1"/>
          <p:cNvSpPr txBox="1"/>
          <p:nvPr/>
        </p:nvSpPr>
        <p:spPr>
          <a:xfrm>
            <a:off x="731520" y="274320"/>
            <a:ext cx="8394480" cy="670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3600" spc="-1" strike="noStrike">
                <a:solidFill>
                  <a:srgbClr val="ffffff"/>
                </a:solidFill>
                <a:latin typeface="Squada One"/>
                <a:ea typeface="Squada One"/>
              </a:rPr>
              <a:t>PYTHON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13" name="Group 2"/>
          <p:cNvGrpSpPr/>
          <p:nvPr/>
        </p:nvGrpSpPr>
        <p:grpSpPr>
          <a:xfrm>
            <a:off x="1737360" y="1280160"/>
            <a:ext cx="1143360" cy="1098360"/>
            <a:chOff x="1737360" y="1280160"/>
            <a:chExt cx="1143360" cy="1098360"/>
          </a:xfrm>
        </p:grpSpPr>
        <p:sp>
          <p:nvSpPr>
            <p:cNvPr id="714" name="CustomShape 3"/>
            <p:cNvSpPr/>
            <p:nvPr/>
          </p:nvSpPr>
          <p:spPr>
            <a:xfrm rot="16188600">
              <a:off x="2661840" y="1609200"/>
              <a:ext cx="360" cy="436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dk2"/>
              </a:solidFill>
              <a:round/>
              <a:tailEnd len="med" type="diamond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5" name="CustomShape 4"/>
            <p:cNvSpPr/>
            <p:nvPr/>
          </p:nvSpPr>
          <p:spPr>
            <a:xfrm rot="16188600">
              <a:off x="1665000" y="1355400"/>
              <a:ext cx="1095120" cy="947520"/>
            </a:xfrm>
            <a:custGeom>
              <a:avLst/>
              <a:gdLst/>
              <a:ahLst/>
              <a:rect l="l" t="t" r="r" b="b"/>
              <a:pathLst>
                <a:path w="32007" h="27692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6" name="CustomShape 5"/>
            <p:cNvSpPr/>
            <p:nvPr/>
          </p:nvSpPr>
          <p:spPr>
            <a:xfrm rot="16188600">
              <a:off x="1767600" y="14439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7" name="CustomShape 6"/>
            <p:cNvSpPr/>
            <p:nvPr/>
          </p:nvSpPr>
          <p:spPr>
            <a:xfrm rot="16188600">
              <a:off x="1767600" y="14439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8" name="CustomShape 7"/>
            <p:cNvSpPr/>
            <p:nvPr/>
          </p:nvSpPr>
          <p:spPr>
            <a:xfrm rot="16188600">
              <a:off x="1766520" y="1442880"/>
              <a:ext cx="891720" cy="772920"/>
            </a:xfrm>
            <a:custGeom>
              <a:avLst/>
              <a:gdLst/>
              <a:ahLst/>
              <a:rect l="l" t="t" r="r" b="b"/>
              <a:pathLst>
                <a:path w="26060" h="22592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19" name="TextShape 8"/>
          <p:cNvSpPr txBox="1"/>
          <p:nvPr/>
        </p:nvSpPr>
        <p:spPr>
          <a:xfrm>
            <a:off x="1803240" y="1557360"/>
            <a:ext cx="784440" cy="5187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2400" spc="-1" strike="noStrike">
                <a:solidFill>
                  <a:srgbClr val="ffffff"/>
                </a:solidFill>
                <a:latin typeface="Squada One"/>
                <a:ea typeface="Squada One"/>
              </a:rPr>
              <a:t>W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0" name="TextShape 9"/>
          <p:cNvSpPr txBox="1"/>
          <p:nvPr/>
        </p:nvSpPr>
        <p:spPr>
          <a:xfrm>
            <a:off x="6499440" y="2562480"/>
            <a:ext cx="784440" cy="5187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2400" spc="-1" strike="noStrike">
                <a:solidFill>
                  <a:srgbClr val="ffffff"/>
                </a:solidFill>
                <a:latin typeface="Squada One"/>
                <a:ea typeface="Squada One"/>
              </a:rPr>
              <a:t>P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1" name="TextShape 10"/>
          <p:cNvSpPr txBox="1"/>
          <p:nvPr/>
        </p:nvSpPr>
        <p:spPr>
          <a:xfrm>
            <a:off x="272520" y="1463040"/>
            <a:ext cx="15544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600" spc="-1" strike="noStrike">
                <a:solidFill>
                  <a:srgbClr val="423864"/>
                </a:solidFill>
                <a:latin typeface="Squada One"/>
                <a:ea typeface="Squada One"/>
              </a:rPr>
              <a:t>WYZWANIA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2" name="TextShape 11"/>
          <p:cNvSpPr txBox="1"/>
          <p:nvPr/>
        </p:nvSpPr>
        <p:spPr>
          <a:xfrm>
            <a:off x="3099600" y="1208880"/>
            <a:ext cx="1838160" cy="1077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100" spc="-1" strike="noStrike">
                <a:solidFill>
                  <a:srgbClr val="ffffff"/>
                </a:solidFill>
                <a:latin typeface="Roboto Condensed Light"/>
                <a:ea typeface="Roboto Condensed Light"/>
              </a:rPr>
              <a:t>Komunikowanie się wszystkich podsystemów działających w tle aplikacji.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  <p:grpSp>
        <p:nvGrpSpPr>
          <p:cNvPr id="723" name="Group 12"/>
          <p:cNvGrpSpPr/>
          <p:nvPr/>
        </p:nvGrpSpPr>
        <p:grpSpPr>
          <a:xfrm>
            <a:off x="1737360" y="3200400"/>
            <a:ext cx="1148400" cy="1107000"/>
            <a:chOff x="1737360" y="3200400"/>
            <a:chExt cx="1148400" cy="1107000"/>
          </a:xfrm>
        </p:grpSpPr>
        <p:sp>
          <p:nvSpPr>
            <p:cNvPr id="724" name="CustomShape 13"/>
            <p:cNvSpPr/>
            <p:nvPr/>
          </p:nvSpPr>
          <p:spPr>
            <a:xfrm rot="16242600">
              <a:off x="1670040" y="3279960"/>
              <a:ext cx="1095120" cy="947520"/>
            </a:xfrm>
            <a:custGeom>
              <a:avLst/>
              <a:gdLst/>
              <a:ahLst/>
              <a:rect l="l" t="t" r="r" b="b"/>
              <a:pathLst>
                <a:path w="32007" h="27692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5" name="CustomShape 14"/>
            <p:cNvSpPr/>
            <p:nvPr/>
          </p:nvSpPr>
          <p:spPr>
            <a:xfrm rot="16242600">
              <a:off x="1773000" y="33681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6" name="CustomShape 15"/>
            <p:cNvSpPr/>
            <p:nvPr/>
          </p:nvSpPr>
          <p:spPr>
            <a:xfrm rot="16242600">
              <a:off x="1773000" y="33681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7" name="CustomShape 16"/>
            <p:cNvSpPr/>
            <p:nvPr/>
          </p:nvSpPr>
          <p:spPr>
            <a:xfrm rot="16242600">
              <a:off x="1771920" y="3367080"/>
              <a:ext cx="891720" cy="772920"/>
            </a:xfrm>
            <a:custGeom>
              <a:avLst/>
              <a:gdLst/>
              <a:ahLst/>
              <a:rect l="l" t="t" r="r" b="b"/>
              <a:pathLst>
                <a:path w="26060" h="22592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8" name="CustomShape 17"/>
            <p:cNvSpPr/>
            <p:nvPr/>
          </p:nvSpPr>
          <p:spPr>
            <a:xfrm rot="16242600">
              <a:off x="2666880" y="3540240"/>
              <a:ext cx="360" cy="436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dk2"/>
              </a:solidFill>
              <a:round/>
              <a:tailEnd len="med" type="diamond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29" name="Group 18"/>
          <p:cNvGrpSpPr/>
          <p:nvPr/>
        </p:nvGrpSpPr>
        <p:grpSpPr>
          <a:xfrm>
            <a:off x="6217920" y="2286000"/>
            <a:ext cx="1144080" cy="1099440"/>
            <a:chOff x="6217920" y="2286000"/>
            <a:chExt cx="1144080" cy="1099440"/>
          </a:xfrm>
        </p:grpSpPr>
        <p:sp>
          <p:nvSpPr>
            <p:cNvPr id="730" name="CustomShape 19"/>
            <p:cNvSpPr/>
            <p:nvPr/>
          </p:nvSpPr>
          <p:spPr>
            <a:xfrm rot="5384400">
              <a:off x="6337800" y="2361600"/>
              <a:ext cx="1095120" cy="947520"/>
            </a:xfrm>
            <a:custGeom>
              <a:avLst/>
              <a:gdLst/>
              <a:ahLst/>
              <a:rect l="l" t="t" r="r" b="b"/>
              <a:pathLst>
                <a:path w="32007" h="27692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1" name="CustomShape 20"/>
            <p:cNvSpPr/>
            <p:nvPr/>
          </p:nvSpPr>
          <p:spPr>
            <a:xfrm rot="5384400">
              <a:off x="6438600" y="24501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2" name="CustomShape 21"/>
            <p:cNvSpPr/>
            <p:nvPr/>
          </p:nvSpPr>
          <p:spPr>
            <a:xfrm rot="5384400">
              <a:off x="6440760" y="2450160"/>
              <a:ext cx="891720" cy="770760"/>
            </a:xfrm>
            <a:custGeom>
              <a:avLst/>
              <a:gdLst/>
              <a:ahLst/>
              <a:rect l="l" t="t" r="r" b="b"/>
              <a:pathLst>
                <a:path w="26060" h="22534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3" name="CustomShape 22"/>
            <p:cNvSpPr/>
            <p:nvPr/>
          </p:nvSpPr>
          <p:spPr>
            <a:xfrm rot="5384400">
              <a:off x="6439680" y="2449080"/>
              <a:ext cx="891720" cy="772920"/>
            </a:xfrm>
            <a:custGeom>
              <a:avLst/>
              <a:gdLst/>
              <a:ahLst/>
              <a:rect l="l" t="t" r="r" b="b"/>
              <a:pathLst>
                <a:path w="26060" h="22592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4" name="CustomShape 23"/>
            <p:cNvSpPr/>
            <p:nvPr/>
          </p:nvSpPr>
          <p:spPr>
            <a:xfrm rot="5384400">
              <a:off x="6436080" y="2620440"/>
              <a:ext cx="360" cy="436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dk2"/>
              </a:solidFill>
              <a:round/>
              <a:tailEnd len="med" type="diamond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35" name="TextShape 24"/>
          <p:cNvSpPr txBox="1"/>
          <p:nvPr/>
        </p:nvSpPr>
        <p:spPr>
          <a:xfrm>
            <a:off x="365760" y="3354480"/>
            <a:ext cx="15544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600" spc="-1" strike="noStrike">
                <a:solidFill>
                  <a:srgbClr val="423864"/>
                </a:solidFill>
                <a:latin typeface="Squada One"/>
                <a:ea typeface="Squada One"/>
              </a:rPr>
              <a:t>DECYZJA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6" name="TextShape 25"/>
          <p:cNvSpPr txBox="1"/>
          <p:nvPr/>
        </p:nvSpPr>
        <p:spPr>
          <a:xfrm>
            <a:off x="7223760" y="2442240"/>
            <a:ext cx="15544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600" spc="-1" strike="noStrike">
                <a:solidFill>
                  <a:srgbClr val="423864"/>
                </a:solidFill>
                <a:latin typeface="Squada One"/>
                <a:ea typeface="Squada One"/>
              </a:rPr>
              <a:t>PROBLEMY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TextShape 26"/>
          <p:cNvSpPr txBox="1"/>
          <p:nvPr/>
        </p:nvSpPr>
        <p:spPr>
          <a:xfrm>
            <a:off x="1825560" y="3474720"/>
            <a:ext cx="784440" cy="5187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2400" spc="-1" strike="noStrike">
                <a:solidFill>
                  <a:srgbClr val="ffffff"/>
                </a:solidFill>
                <a:latin typeface="Squada One"/>
                <a:ea typeface="Squada One"/>
              </a:rPr>
              <a:t>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8" name="TextShape 27"/>
          <p:cNvSpPr txBox="1"/>
          <p:nvPr/>
        </p:nvSpPr>
        <p:spPr>
          <a:xfrm>
            <a:off x="4471200" y="2194560"/>
            <a:ext cx="1838160" cy="1077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100" spc="-1" strike="noStrike">
                <a:solidFill>
                  <a:srgbClr val="ffffff"/>
                </a:solidFill>
                <a:latin typeface="Roboto Condensed Light"/>
                <a:ea typeface="Roboto Condensed Light"/>
              </a:rPr>
              <a:t>Język względem Javy  jest nieco wolniejszy. Względna prostota składni języka może doprowadzić do nieporządku w kodzie.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739" name="TextShape 28"/>
          <p:cNvSpPr txBox="1"/>
          <p:nvPr/>
        </p:nvSpPr>
        <p:spPr>
          <a:xfrm>
            <a:off x="2916720" y="3312000"/>
            <a:ext cx="1838160" cy="1077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100" spc="-1" strike="noStrike">
                <a:solidFill>
                  <a:srgbClr val="ffffff"/>
                </a:solidFill>
                <a:latin typeface="Roboto Condensed Light"/>
                <a:ea typeface="Roboto Condensed Light"/>
              </a:rPr>
              <a:t>Duża ilość zewnetrznych paczek i istniejących API umożliwiła  komunikowanie się z bazą danych oraz z twitterem.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2021-01-30T20:10:25Z</dcterms:modified>
  <cp:revision>1</cp:revision>
  <dc:subject/>
  <dc:title/>
</cp:coreProperties>
</file>